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29" r:id="rId2"/>
    <p:sldId id="349" r:id="rId3"/>
    <p:sldId id="258" r:id="rId4"/>
    <p:sldId id="405" r:id="rId5"/>
    <p:sldId id="406" r:id="rId6"/>
    <p:sldId id="357" r:id="rId7"/>
    <p:sldId id="348" r:id="rId8"/>
    <p:sldId id="402" r:id="rId9"/>
    <p:sldId id="407" r:id="rId10"/>
    <p:sldId id="408" r:id="rId11"/>
    <p:sldId id="260" r:id="rId12"/>
    <p:sldId id="351" r:id="rId13"/>
    <p:sldId id="353" r:id="rId14"/>
    <p:sldId id="352" r:id="rId15"/>
    <p:sldId id="356" r:id="rId16"/>
    <p:sldId id="400" r:id="rId17"/>
    <p:sldId id="273" r:id="rId18"/>
    <p:sldId id="272" r:id="rId19"/>
    <p:sldId id="354" r:id="rId20"/>
    <p:sldId id="355" r:id="rId21"/>
    <p:sldId id="261" r:id="rId22"/>
    <p:sldId id="275" r:id="rId23"/>
    <p:sldId id="277" r:id="rId24"/>
    <p:sldId id="276" r:id="rId25"/>
    <p:sldId id="403" r:id="rId26"/>
    <p:sldId id="362" r:id="rId27"/>
    <p:sldId id="262" r:id="rId28"/>
    <p:sldId id="360" r:id="rId29"/>
    <p:sldId id="361" r:id="rId30"/>
    <p:sldId id="409" r:id="rId31"/>
    <p:sldId id="404" r:id="rId32"/>
    <p:sldId id="263" r:id="rId33"/>
    <p:sldId id="336" r:id="rId34"/>
    <p:sldId id="337" r:id="rId35"/>
    <p:sldId id="341" r:id="rId36"/>
    <p:sldId id="34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A3D"/>
    <a:srgbClr val="E6B9B8"/>
    <a:srgbClr val="B83F97"/>
    <a:srgbClr val="004A87"/>
    <a:srgbClr val="DF7F26"/>
    <a:srgbClr val="EEEEEE"/>
    <a:srgbClr val="4472C4"/>
    <a:srgbClr val="E82025"/>
    <a:srgbClr val="E6E6E6"/>
    <a:srgbClr val="57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7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200" y="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3552" y="-29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4" Type="http://schemas.openxmlformats.org/officeDocument/2006/relationships/chartUserShapes" Target="../drawings/drawing1.xml"/><Relationship Id="rId1" Type="http://schemas.microsoft.com/office/2011/relationships/chartStyle" Target="style1.xml"/><Relationship Id="rId2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Democrats</c:v>
                </c:pt>
              </c:strCache>
            </c:strRef>
          </c:tx>
          <c:spPr>
            <a:solidFill>
              <a:srgbClr val="4472C4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5D-4DA1-9599-A957A619BF1D}"/>
              </c:ext>
            </c:extLst>
          </c:dPt>
          <c:val>
            <c:numRef>
              <c:f>Sheet1!$C$1</c:f>
              <c:numCache>
                <c:formatCode>0%</c:formatCode>
                <c:ptCount val="1"/>
                <c:pt idx="0">
                  <c:v>0.540229885057471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5D-4DA1-9599-A957A619BF1D}"/>
            </c:ext>
          </c:extLst>
        </c:ser>
        <c:ser>
          <c:idx val="1"/>
          <c:order val="1"/>
          <c:tx>
            <c:strRef>
              <c:f>Sheet1!$A$2</c:f>
              <c:strCache>
                <c:ptCount val="1"/>
                <c:pt idx="0">
                  <c:v>Republicans</c:v>
                </c:pt>
              </c:strCache>
            </c:strRef>
          </c:tx>
          <c:spPr>
            <a:solidFill>
              <a:srgbClr val="CC3A3D"/>
            </a:solidFill>
            <a:ln>
              <a:noFill/>
            </a:ln>
            <a:effectLst/>
          </c:spPr>
          <c:invertIfNegative val="0"/>
          <c:val>
            <c:numRef>
              <c:f>Sheet1!$C$2</c:f>
              <c:numCache>
                <c:formatCode>0%</c:formatCode>
                <c:ptCount val="1"/>
                <c:pt idx="0">
                  <c:v>0.457471264367816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5D-4DA1-9599-A957A619BF1D}"/>
            </c:ext>
          </c:extLst>
        </c:ser>
        <c:ser>
          <c:idx val="2"/>
          <c:order val="2"/>
          <c:tx>
            <c:strRef>
              <c:f>Sheet1!$A$3</c:f>
              <c:strCache>
                <c:ptCount val="1"/>
                <c:pt idx="0">
                  <c:v>Undecided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Sheet1!$C$3</c:f>
              <c:numCache>
                <c:formatCode>0%</c:formatCode>
                <c:ptCount val="1"/>
                <c:pt idx="0">
                  <c:v>0.00229885057471264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5D-4DA1-9599-A957A619B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38507296"/>
        <c:axId val="-36218864"/>
      </c:barChart>
      <c:catAx>
        <c:axId val="-38507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-36218864"/>
        <c:crosses val="autoZero"/>
        <c:auto val="1"/>
        <c:lblAlgn val="ctr"/>
        <c:lblOffset val="100"/>
        <c:noMultiLvlLbl val="0"/>
      </c:catAx>
      <c:valAx>
        <c:axId val="-36218864"/>
        <c:scaling>
          <c:orientation val="minMax"/>
          <c:max val="1.0"/>
        </c:scaling>
        <c:delete val="1"/>
        <c:axPos val="b"/>
        <c:numFmt formatCode="0%" sourceLinked="1"/>
        <c:majorTickMark val="out"/>
        <c:minorTickMark val="none"/>
        <c:tickLblPos val="nextTo"/>
        <c:crossAx val="-38507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Democrats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Sheet1!$C$6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5C-4AE3-9AFA-A55304A9DD27}"/>
            </c:ext>
          </c:extLst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Republicans</c:v>
                </c:pt>
              </c:strCache>
            </c:strRef>
          </c:tx>
          <c:spPr>
            <a:solidFill>
              <a:srgbClr val="CC3A3D"/>
            </a:solidFill>
            <a:ln>
              <a:noFill/>
            </a:ln>
            <a:effectLst/>
          </c:spPr>
          <c:invertIfNegative val="0"/>
          <c:val>
            <c:numRef>
              <c:f>Sheet1!$C$7</c:f>
              <c:numCache>
                <c:formatCode>0%</c:formatCode>
                <c:ptCount val="1"/>
                <c:pt idx="0">
                  <c:v>0.53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5C-4AE3-9AFA-A55304A9D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37066736"/>
        <c:axId val="-37064416"/>
      </c:barChart>
      <c:catAx>
        <c:axId val="-370667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37064416"/>
        <c:crosses val="autoZero"/>
        <c:auto val="1"/>
        <c:lblAlgn val="ctr"/>
        <c:lblOffset val="100"/>
        <c:noMultiLvlLbl val="0"/>
      </c:catAx>
      <c:valAx>
        <c:axId val="-370644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37066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C96227-514C-C942-A726-C8FD28D9EA9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32E447-C86B-634F-825D-7609CD1141D1}">
      <dgm:prSet phldrT="[Text]" custT="1"/>
      <dgm:spPr>
        <a:solidFill>
          <a:srgbClr val="004A87"/>
        </a:solidFill>
      </dgm:spPr>
      <dgm:t>
        <a:bodyPr/>
        <a:lstStyle/>
        <a:p>
          <a:r>
            <a:rPr lang="en-US" sz="2000" b="1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Affordability and student debt</a:t>
          </a:r>
          <a:endParaRPr lang="en-US" sz="2000" dirty="0">
            <a:latin typeface="Franklin Gothic Medium" panose="020B0603020102020204" pitchFamily="34" charset="0"/>
          </a:endParaRPr>
        </a:p>
      </dgm:t>
    </dgm:pt>
    <dgm:pt modelId="{1C04A38B-3DAE-D246-9C72-E5C37352CCB1}" type="parTrans" cxnId="{4E701F73-053C-CE40-8EBE-D313C4113A4F}">
      <dgm:prSet/>
      <dgm:spPr/>
      <dgm:t>
        <a:bodyPr/>
        <a:lstStyle/>
        <a:p>
          <a:endParaRPr lang="en-US"/>
        </a:p>
      </dgm:t>
    </dgm:pt>
    <dgm:pt modelId="{E18CD9E8-EDA3-EA48-87D3-785F2F532D93}" type="sibTrans" cxnId="{4E701F73-053C-CE40-8EBE-D313C4113A4F}">
      <dgm:prSet/>
      <dgm:spPr/>
      <dgm:t>
        <a:bodyPr/>
        <a:lstStyle/>
        <a:p>
          <a:endParaRPr lang="en-US"/>
        </a:p>
      </dgm:t>
    </dgm:pt>
    <dgm:pt modelId="{3EA35140-6405-6A43-8ED1-812B584AEFCD}">
      <dgm:prSet phldrT="[Text]"/>
      <dgm:spPr/>
      <dgm:t>
        <a:bodyPr/>
        <a:lstStyle/>
        <a:p>
          <a:r>
            <a: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Addressing state disinvestment</a:t>
          </a:r>
          <a:endParaRPr lang="en-US" dirty="0">
            <a:latin typeface="+mj-lt"/>
          </a:endParaRPr>
        </a:p>
      </dgm:t>
    </dgm:pt>
    <dgm:pt modelId="{1D787527-B7D2-0F4D-B3B5-2070D8838529}" type="parTrans" cxnId="{8D253616-3499-DE4E-B001-AE6418DA7A06}">
      <dgm:prSet/>
      <dgm:spPr/>
      <dgm:t>
        <a:bodyPr/>
        <a:lstStyle/>
        <a:p>
          <a:endParaRPr lang="en-US"/>
        </a:p>
      </dgm:t>
    </dgm:pt>
    <dgm:pt modelId="{6C8E9B6C-29A0-6B40-9A16-0F98E360C35A}" type="sibTrans" cxnId="{8D253616-3499-DE4E-B001-AE6418DA7A06}">
      <dgm:prSet/>
      <dgm:spPr/>
      <dgm:t>
        <a:bodyPr/>
        <a:lstStyle/>
        <a:p>
          <a:endParaRPr lang="en-US"/>
        </a:p>
      </dgm:t>
    </dgm:pt>
    <dgm:pt modelId="{82539C00-BB0C-A647-A9B7-F6938E2070C9}">
      <dgm:prSet phldrT="[Text]" custT="1"/>
      <dgm:spPr>
        <a:solidFill>
          <a:srgbClr val="004A87"/>
        </a:solidFill>
      </dgm:spPr>
      <dgm:t>
        <a:bodyPr/>
        <a:lstStyle/>
        <a:p>
          <a:r>
            <a:rPr lang="en-US" sz="2000" b="1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Access and success</a:t>
          </a:r>
          <a:endParaRPr lang="en-US" sz="2000" dirty="0">
            <a:latin typeface="Franklin Gothic Medium" panose="020B0603020102020204" pitchFamily="34" charset="0"/>
          </a:endParaRPr>
        </a:p>
      </dgm:t>
    </dgm:pt>
    <dgm:pt modelId="{825AEFB6-DF52-0248-8273-4B7367A5F95D}" type="parTrans" cxnId="{B0D48B92-1A42-0640-BB3E-14FF141BC1E2}">
      <dgm:prSet/>
      <dgm:spPr/>
      <dgm:t>
        <a:bodyPr/>
        <a:lstStyle/>
        <a:p>
          <a:endParaRPr lang="en-US"/>
        </a:p>
      </dgm:t>
    </dgm:pt>
    <dgm:pt modelId="{94BD6D8E-035F-2144-BD60-614D3B025A72}" type="sibTrans" cxnId="{B0D48B92-1A42-0640-BB3E-14FF141BC1E2}">
      <dgm:prSet/>
      <dgm:spPr/>
      <dgm:t>
        <a:bodyPr/>
        <a:lstStyle/>
        <a:p>
          <a:endParaRPr lang="en-US"/>
        </a:p>
      </dgm:t>
    </dgm:pt>
    <dgm:pt modelId="{404213CE-595E-5346-B5DD-A35664E571A2}">
      <dgm:prSet phldrT="[Text]"/>
      <dgm:spPr/>
      <dgm:t>
        <a:bodyPr/>
        <a:lstStyle/>
        <a:p>
          <a:r>
            <a:rPr lang="en-US" b="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Strengthening campus-based aid </a:t>
          </a:r>
          <a:endParaRPr lang="en-US" dirty="0">
            <a:latin typeface="+mj-lt"/>
          </a:endParaRPr>
        </a:p>
      </dgm:t>
    </dgm:pt>
    <dgm:pt modelId="{E6CDF422-B6D7-D84A-BEF4-38D2667C1FB6}" type="parTrans" cxnId="{474BB6ED-B92F-EF49-9A00-04FC38817DF5}">
      <dgm:prSet/>
      <dgm:spPr/>
      <dgm:t>
        <a:bodyPr/>
        <a:lstStyle/>
        <a:p>
          <a:endParaRPr lang="en-US"/>
        </a:p>
      </dgm:t>
    </dgm:pt>
    <dgm:pt modelId="{106386CC-DBCC-8941-9033-5FA92C01A1E6}" type="sibTrans" cxnId="{474BB6ED-B92F-EF49-9A00-04FC38817DF5}">
      <dgm:prSet/>
      <dgm:spPr/>
      <dgm:t>
        <a:bodyPr/>
        <a:lstStyle/>
        <a:p>
          <a:endParaRPr lang="en-US"/>
        </a:p>
      </dgm:t>
    </dgm:pt>
    <dgm:pt modelId="{A37682D9-B9C4-FA44-82E8-58162F8671CD}">
      <dgm:prSet phldrT="[Text]" custT="1"/>
      <dgm:spPr>
        <a:solidFill>
          <a:srgbClr val="004A87"/>
        </a:solidFill>
      </dgm:spPr>
      <dgm:t>
        <a:bodyPr/>
        <a:lstStyle/>
        <a:p>
          <a:r>
            <a:rPr lang="en-US" sz="2000" b="1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Accountability and transparency</a:t>
          </a:r>
          <a:endParaRPr lang="en-US" sz="2000" dirty="0">
            <a:latin typeface="Franklin Gothic Medium" panose="020B0603020102020204" pitchFamily="34" charset="0"/>
          </a:endParaRPr>
        </a:p>
      </dgm:t>
    </dgm:pt>
    <dgm:pt modelId="{B540D139-8C26-C142-9663-E6896EF0FDD3}" type="parTrans" cxnId="{183A4BD9-AB9A-5149-9CDD-EF203437569A}">
      <dgm:prSet/>
      <dgm:spPr/>
      <dgm:t>
        <a:bodyPr/>
        <a:lstStyle/>
        <a:p>
          <a:endParaRPr lang="en-US"/>
        </a:p>
      </dgm:t>
    </dgm:pt>
    <dgm:pt modelId="{28879717-397A-7F48-A079-4FCDEF1A3223}" type="sibTrans" cxnId="{183A4BD9-AB9A-5149-9CDD-EF203437569A}">
      <dgm:prSet/>
      <dgm:spPr/>
      <dgm:t>
        <a:bodyPr/>
        <a:lstStyle/>
        <a:p>
          <a:endParaRPr lang="en-US"/>
        </a:p>
      </dgm:t>
    </dgm:pt>
    <dgm:pt modelId="{ACE632FB-5E7E-F249-891B-B5CB52A6FF99}">
      <dgm:prSet phldrT="[Text]"/>
      <dgm:spPr/>
      <dgm:t>
        <a:bodyPr/>
        <a:lstStyle/>
        <a:p>
          <a:r>
            <a: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Outcomes and data</a:t>
          </a:r>
          <a:endParaRPr lang="en-US" dirty="0">
            <a:latin typeface="+mj-lt"/>
          </a:endParaRPr>
        </a:p>
      </dgm:t>
    </dgm:pt>
    <dgm:pt modelId="{4E727DAB-9AB9-4047-B52F-758C03ACD398}" type="parTrans" cxnId="{AEAF593E-33C9-9744-B380-934667C708B4}">
      <dgm:prSet/>
      <dgm:spPr/>
      <dgm:t>
        <a:bodyPr/>
        <a:lstStyle/>
        <a:p>
          <a:endParaRPr lang="en-US"/>
        </a:p>
      </dgm:t>
    </dgm:pt>
    <dgm:pt modelId="{E4683F19-6A6D-394A-B382-62FC77F44F85}" type="sibTrans" cxnId="{AEAF593E-33C9-9744-B380-934667C708B4}">
      <dgm:prSet/>
      <dgm:spPr/>
      <dgm:t>
        <a:bodyPr/>
        <a:lstStyle/>
        <a:p>
          <a:endParaRPr lang="en-US"/>
        </a:p>
      </dgm:t>
    </dgm:pt>
    <dgm:pt modelId="{7996859A-B3A2-624A-B1B8-16AE4A49F994}">
      <dgm:prSet/>
      <dgm:spPr/>
      <dgm:t>
        <a:bodyPr/>
        <a:lstStyle/>
        <a:p>
          <a:r>
            <a: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Commitment to Pell</a:t>
          </a:r>
        </a:p>
      </dgm:t>
    </dgm:pt>
    <dgm:pt modelId="{01ED4F2E-059E-6144-B882-213BC93601C0}" type="parTrans" cxnId="{2C9FB988-D5F7-A24C-9BFF-87DA19339731}">
      <dgm:prSet/>
      <dgm:spPr/>
      <dgm:t>
        <a:bodyPr/>
        <a:lstStyle/>
        <a:p>
          <a:endParaRPr lang="en-US"/>
        </a:p>
      </dgm:t>
    </dgm:pt>
    <dgm:pt modelId="{9F0C40E5-83A2-224F-A529-97A565F3D95F}" type="sibTrans" cxnId="{2C9FB988-D5F7-A24C-9BFF-87DA19339731}">
      <dgm:prSet/>
      <dgm:spPr/>
      <dgm:t>
        <a:bodyPr/>
        <a:lstStyle/>
        <a:p>
          <a:endParaRPr lang="en-US"/>
        </a:p>
      </dgm:t>
    </dgm:pt>
    <dgm:pt modelId="{B2DE5977-47E5-1C4B-A89E-65535AFD9E36}">
      <dgm:prSet/>
      <dgm:spPr/>
      <dgm:t>
        <a:bodyPr/>
        <a:lstStyle/>
        <a:p>
          <a:r>
            <a:rPr lang="en-US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Debt relief/refinancing </a:t>
          </a:r>
          <a:endParaRPr lang="en-US" dirty="0"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E785632-962F-9448-B837-5F4D417B9739}" type="parTrans" cxnId="{CC144C5A-DF5C-AB48-B967-542DF564E24E}">
      <dgm:prSet/>
      <dgm:spPr/>
      <dgm:t>
        <a:bodyPr/>
        <a:lstStyle/>
        <a:p>
          <a:endParaRPr lang="en-US"/>
        </a:p>
      </dgm:t>
    </dgm:pt>
    <dgm:pt modelId="{E7B79825-DB6B-0843-9BD1-CFEC6EDB4A0B}" type="sibTrans" cxnId="{CC144C5A-DF5C-AB48-B967-542DF564E24E}">
      <dgm:prSet/>
      <dgm:spPr/>
      <dgm:t>
        <a:bodyPr/>
        <a:lstStyle/>
        <a:p>
          <a:endParaRPr lang="en-US"/>
        </a:p>
      </dgm:t>
    </dgm:pt>
    <dgm:pt modelId="{0D9A354A-26CF-5F44-999C-15A98E649532}">
      <dgm:prSet/>
      <dgm:spPr/>
      <dgm:t>
        <a:bodyPr/>
        <a:lstStyle/>
        <a:p>
          <a:r>
            <a: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Loan servicing</a:t>
          </a:r>
        </a:p>
      </dgm:t>
    </dgm:pt>
    <dgm:pt modelId="{24FA029C-D933-2D42-910B-44BE4F8DDBA2}" type="parTrans" cxnId="{A68C4C6C-D742-8344-BEA6-ADB82DCB8FA0}">
      <dgm:prSet/>
      <dgm:spPr/>
      <dgm:t>
        <a:bodyPr/>
        <a:lstStyle/>
        <a:p>
          <a:endParaRPr lang="en-US"/>
        </a:p>
      </dgm:t>
    </dgm:pt>
    <dgm:pt modelId="{65AD2E9C-74B1-034C-9171-6D54D47F5171}" type="sibTrans" cxnId="{A68C4C6C-D742-8344-BEA6-ADB82DCB8FA0}">
      <dgm:prSet/>
      <dgm:spPr/>
      <dgm:t>
        <a:bodyPr/>
        <a:lstStyle/>
        <a:p>
          <a:endParaRPr lang="en-US"/>
        </a:p>
      </dgm:t>
    </dgm:pt>
    <dgm:pt modelId="{4204EA7E-19A6-404C-A7FF-92F2B5997B17}">
      <dgm:prSet/>
      <dgm:spPr/>
      <dgm:t>
        <a:bodyPr/>
        <a:lstStyle/>
        <a:p>
          <a:r>
            <a:rPr lang="en-US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Serving underrepresented students</a:t>
          </a:r>
          <a:endParaRPr lang="en-US" dirty="0"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0AFAB48-293A-104D-A851-8845F00627E0}" type="parTrans" cxnId="{997C9AE5-92A6-234B-A5C8-AC0F8814BBDF}">
      <dgm:prSet/>
      <dgm:spPr/>
      <dgm:t>
        <a:bodyPr/>
        <a:lstStyle/>
        <a:p>
          <a:endParaRPr lang="en-US"/>
        </a:p>
      </dgm:t>
    </dgm:pt>
    <dgm:pt modelId="{F57075E7-6458-324D-A747-B55D0221C957}" type="sibTrans" cxnId="{997C9AE5-92A6-234B-A5C8-AC0F8814BBDF}">
      <dgm:prSet/>
      <dgm:spPr/>
      <dgm:t>
        <a:bodyPr/>
        <a:lstStyle/>
        <a:p>
          <a:endParaRPr lang="en-US"/>
        </a:p>
      </dgm:t>
    </dgm:pt>
    <dgm:pt modelId="{59335D2D-E489-A047-B686-76113428B47B}">
      <dgm:prSet/>
      <dgm:spPr/>
      <dgm:t>
        <a:bodyPr/>
        <a:lstStyle/>
        <a:p>
          <a:r>
            <a: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Policies for "today's student"</a:t>
          </a:r>
        </a:p>
      </dgm:t>
    </dgm:pt>
    <dgm:pt modelId="{B0C38801-B740-1B4E-A82A-D5E52B7399EA}" type="parTrans" cxnId="{C5BD6300-C246-304C-AE44-349B6E6A5CBE}">
      <dgm:prSet/>
      <dgm:spPr/>
      <dgm:t>
        <a:bodyPr/>
        <a:lstStyle/>
        <a:p>
          <a:endParaRPr lang="en-US"/>
        </a:p>
      </dgm:t>
    </dgm:pt>
    <dgm:pt modelId="{D5FC2C06-AC1D-8C41-BD80-2C0DF36F47AB}" type="sibTrans" cxnId="{C5BD6300-C246-304C-AE44-349B6E6A5CBE}">
      <dgm:prSet/>
      <dgm:spPr/>
      <dgm:t>
        <a:bodyPr/>
        <a:lstStyle/>
        <a:p>
          <a:endParaRPr lang="en-US"/>
        </a:p>
      </dgm:t>
    </dgm:pt>
    <dgm:pt modelId="{9B621428-B71D-4343-91D1-EFBDF488237F}">
      <dgm:prSet/>
      <dgm:spPr/>
      <dgm:t>
        <a:bodyPr/>
        <a:lstStyle/>
        <a:p>
          <a:r>
            <a:rPr lang="en-US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Accreditation reform</a:t>
          </a:r>
          <a:endParaRPr lang="en-US" dirty="0"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CE23E02-3E6B-764C-8017-597B005FE986}" type="parTrans" cxnId="{F4E73450-A9E5-1B47-A64B-188B7471EDD1}">
      <dgm:prSet/>
      <dgm:spPr/>
      <dgm:t>
        <a:bodyPr/>
        <a:lstStyle/>
        <a:p>
          <a:endParaRPr lang="en-US"/>
        </a:p>
      </dgm:t>
    </dgm:pt>
    <dgm:pt modelId="{97392C8D-734E-7B43-AB15-88AE88AA5B95}" type="sibTrans" cxnId="{F4E73450-A9E5-1B47-A64B-188B7471EDD1}">
      <dgm:prSet/>
      <dgm:spPr/>
      <dgm:t>
        <a:bodyPr/>
        <a:lstStyle/>
        <a:p>
          <a:endParaRPr lang="en-US"/>
        </a:p>
      </dgm:t>
    </dgm:pt>
    <dgm:pt modelId="{069FEAA0-9538-834D-B913-7F90E3B557B5}">
      <dgm:prSet/>
      <dgm:spPr/>
      <dgm:t>
        <a:bodyPr/>
        <a:lstStyle/>
        <a:p>
          <a:r>
            <a:rPr lang="en-US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Increased accountability for for-profit schools</a:t>
          </a:r>
        </a:p>
      </dgm:t>
    </dgm:pt>
    <dgm:pt modelId="{C200FE56-2190-3B40-8494-2F06D8D35A45}" type="parTrans" cxnId="{3336D3AA-1A96-B546-B1BB-B466DDCAD898}">
      <dgm:prSet/>
      <dgm:spPr/>
      <dgm:t>
        <a:bodyPr/>
        <a:lstStyle/>
        <a:p>
          <a:endParaRPr lang="en-US"/>
        </a:p>
      </dgm:t>
    </dgm:pt>
    <dgm:pt modelId="{A763941D-CCA9-C445-853F-4EBC55308DDF}" type="sibTrans" cxnId="{3336D3AA-1A96-B546-B1BB-B466DDCAD898}">
      <dgm:prSet/>
      <dgm:spPr/>
      <dgm:t>
        <a:bodyPr/>
        <a:lstStyle/>
        <a:p>
          <a:endParaRPr lang="en-US"/>
        </a:p>
      </dgm:t>
    </dgm:pt>
    <dgm:pt modelId="{EDB83624-C977-9240-A009-DDEB99CD1599}">
      <dgm:prSet custT="1"/>
      <dgm:spPr>
        <a:solidFill>
          <a:srgbClr val="004A87"/>
        </a:solidFill>
      </dgm:spPr>
      <dgm:t>
        <a:bodyPr/>
        <a:lstStyle/>
        <a:p>
          <a:r>
            <a:rPr lang="en-US" sz="2000" b="1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Protecting student safety and rights</a:t>
          </a:r>
          <a:endParaRPr lang="en-US" sz="2000" dirty="0">
            <a:latin typeface="Franklin Gothic Medium" panose="020B0603020102020204" pitchFamily="34" charset="0"/>
          </a:endParaRPr>
        </a:p>
      </dgm:t>
    </dgm:pt>
    <dgm:pt modelId="{E3839466-B1C0-514F-AE2B-97E2EF4F76F1}" type="parTrans" cxnId="{E3629241-25EB-0741-B92A-B59EDCE5EACD}">
      <dgm:prSet/>
      <dgm:spPr/>
      <dgm:t>
        <a:bodyPr/>
        <a:lstStyle/>
        <a:p>
          <a:endParaRPr lang="en-US"/>
        </a:p>
      </dgm:t>
    </dgm:pt>
    <dgm:pt modelId="{A75407E5-2ECC-6043-8AAF-8B2FAAFB0291}" type="sibTrans" cxnId="{E3629241-25EB-0741-B92A-B59EDCE5EACD}">
      <dgm:prSet/>
      <dgm:spPr/>
      <dgm:t>
        <a:bodyPr/>
        <a:lstStyle/>
        <a:p>
          <a:endParaRPr lang="en-US"/>
        </a:p>
      </dgm:t>
    </dgm:pt>
    <dgm:pt modelId="{D34D4AA2-F64D-574E-9265-AD64D9FA1475}">
      <dgm:prSet/>
      <dgm:spPr/>
      <dgm:t>
        <a:bodyPr/>
        <a:lstStyle/>
        <a:p>
          <a:r>
            <a:rPr lang="en-US" b="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Campus sexual assault</a:t>
          </a:r>
          <a:endParaRPr lang="en-US" dirty="0">
            <a:latin typeface="+mj-lt"/>
          </a:endParaRPr>
        </a:p>
      </dgm:t>
    </dgm:pt>
    <dgm:pt modelId="{34772D3D-02B5-E849-8B65-FE6A40E2D646}" type="parTrans" cxnId="{FD904128-A175-D54B-A3E1-C9E156DA5AE9}">
      <dgm:prSet/>
      <dgm:spPr/>
      <dgm:t>
        <a:bodyPr/>
        <a:lstStyle/>
        <a:p>
          <a:endParaRPr lang="en-US"/>
        </a:p>
      </dgm:t>
    </dgm:pt>
    <dgm:pt modelId="{37CA8889-8FE5-8140-BDF9-7DA9650AD191}" type="sibTrans" cxnId="{FD904128-A175-D54B-A3E1-C9E156DA5AE9}">
      <dgm:prSet/>
      <dgm:spPr/>
      <dgm:t>
        <a:bodyPr/>
        <a:lstStyle/>
        <a:p>
          <a:endParaRPr lang="en-US"/>
        </a:p>
      </dgm:t>
    </dgm:pt>
    <dgm:pt modelId="{AE616B02-4B02-4242-B6E3-EA8B823E7E2F}">
      <dgm:prSet/>
      <dgm:spPr/>
      <dgm:t>
        <a:bodyPr/>
        <a:lstStyle/>
        <a:p>
          <a:r>
            <a:rPr lang="en-US" b="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LGBTQ students</a:t>
          </a:r>
        </a:p>
      </dgm:t>
    </dgm:pt>
    <dgm:pt modelId="{0C6D06B2-C803-4A4F-9264-5E945200DB2D}" type="parTrans" cxnId="{3BBAD6F7-70D4-C147-9677-2D3601FE696F}">
      <dgm:prSet/>
      <dgm:spPr/>
      <dgm:t>
        <a:bodyPr/>
        <a:lstStyle/>
        <a:p>
          <a:endParaRPr lang="en-US"/>
        </a:p>
      </dgm:t>
    </dgm:pt>
    <dgm:pt modelId="{81509DF1-961F-0942-AFC1-6807904B3199}" type="sibTrans" cxnId="{3BBAD6F7-70D4-C147-9677-2D3601FE696F}">
      <dgm:prSet/>
      <dgm:spPr/>
      <dgm:t>
        <a:bodyPr/>
        <a:lstStyle/>
        <a:p>
          <a:endParaRPr lang="en-US"/>
        </a:p>
      </dgm:t>
    </dgm:pt>
    <dgm:pt modelId="{891F2AEB-C7D5-BA46-8558-7A35E0D8FBCA}">
      <dgm:prSet/>
      <dgm:spPr/>
      <dgm:t>
        <a:bodyPr/>
        <a:lstStyle/>
        <a:p>
          <a:r>
            <a:rPr lang="en-US" b="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Students with disabilities</a:t>
          </a:r>
        </a:p>
      </dgm:t>
    </dgm:pt>
    <dgm:pt modelId="{F9D22432-F8CE-C94A-9CF0-3BAFC07CFF76}" type="parTrans" cxnId="{792312E1-226B-8742-BA95-A20D2519127E}">
      <dgm:prSet/>
      <dgm:spPr/>
      <dgm:t>
        <a:bodyPr/>
        <a:lstStyle/>
        <a:p>
          <a:endParaRPr lang="en-US"/>
        </a:p>
      </dgm:t>
    </dgm:pt>
    <dgm:pt modelId="{26501392-2593-D048-AB31-25718C8F42CA}" type="sibTrans" cxnId="{792312E1-226B-8742-BA95-A20D2519127E}">
      <dgm:prSet/>
      <dgm:spPr/>
      <dgm:t>
        <a:bodyPr/>
        <a:lstStyle/>
        <a:p>
          <a:endParaRPr lang="en-US"/>
        </a:p>
      </dgm:t>
    </dgm:pt>
    <dgm:pt modelId="{30524FDB-D029-F644-947E-8B0FFE4FFB46}">
      <dgm:prSet/>
      <dgm:spPr/>
      <dgm:t>
        <a:bodyPr/>
        <a:lstStyle/>
        <a:p>
          <a:r>
            <a:rPr lang="en-US" b="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Hazing</a:t>
          </a:r>
        </a:p>
      </dgm:t>
    </dgm:pt>
    <dgm:pt modelId="{F2C2390B-B2F2-E740-8E66-18A31C6B317F}" type="parTrans" cxnId="{58805D16-E24E-7745-BB30-E8CCD2720AA0}">
      <dgm:prSet/>
      <dgm:spPr/>
      <dgm:t>
        <a:bodyPr/>
        <a:lstStyle/>
        <a:p>
          <a:endParaRPr lang="en-US"/>
        </a:p>
      </dgm:t>
    </dgm:pt>
    <dgm:pt modelId="{333607D2-1264-7141-8B2C-B257322DA9A3}" type="sibTrans" cxnId="{58805D16-E24E-7745-BB30-E8CCD2720AA0}">
      <dgm:prSet/>
      <dgm:spPr/>
      <dgm:t>
        <a:bodyPr/>
        <a:lstStyle/>
        <a:p>
          <a:endParaRPr lang="en-US"/>
        </a:p>
      </dgm:t>
    </dgm:pt>
    <dgm:pt modelId="{39401C0C-955C-4347-93B7-44800B229C00}" type="pres">
      <dgm:prSet presAssocID="{0BC96227-514C-C942-A726-C8FD28D9EA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B2F51D-5C1C-054A-890B-014A18C3B327}" type="pres">
      <dgm:prSet presAssocID="{3432E447-C86B-634F-825D-7609CD1141D1}" presName="composite" presStyleCnt="0"/>
      <dgm:spPr/>
    </dgm:pt>
    <dgm:pt modelId="{39C91030-F28D-2447-A5AF-203F36CC6539}" type="pres">
      <dgm:prSet presAssocID="{3432E447-C86B-634F-825D-7609CD1141D1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8590D7-A867-A74A-ABBD-439A50EE49E5}" type="pres">
      <dgm:prSet presAssocID="{3432E447-C86B-634F-825D-7609CD1141D1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5C59C-DC17-8F4B-8342-4FBAD496FD78}" type="pres">
      <dgm:prSet presAssocID="{E18CD9E8-EDA3-EA48-87D3-785F2F532D93}" presName="space" presStyleCnt="0"/>
      <dgm:spPr/>
    </dgm:pt>
    <dgm:pt modelId="{C7640931-DF5B-AE41-A992-3C8E0102D45B}" type="pres">
      <dgm:prSet presAssocID="{82539C00-BB0C-A647-A9B7-F6938E2070C9}" presName="composite" presStyleCnt="0"/>
      <dgm:spPr/>
    </dgm:pt>
    <dgm:pt modelId="{E8CEC44D-58C9-A247-BE89-C9E7DB896DB2}" type="pres">
      <dgm:prSet presAssocID="{82539C00-BB0C-A647-A9B7-F6938E2070C9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BAA4D-6993-4A4C-B64D-9D4640DF7C30}" type="pres">
      <dgm:prSet presAssocID="{82539C00-BB0C-A647-A9B7-F6938E2070C9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69994C-2DC0-BC42-BED4-D283B3326FBB}" type="pres">
      <dgm:prSet presAssocID="{94BD6D8E-035F-2144-BD60-614D3B025A72}" presName="space" presStyleCnt="0"/>
      <dgm:spPr/>
    </dgm:pt>
    <dgm:pt modelId="{01ED221A-43BD-954C-860B-1385B3DEE7EF}" type="pres">
      <dgm:prSet presAssocID="{A37682D9-B9C4-FA44-82E8-58162F8671CD}" presName="composite" presStyleCnt="0"/>
      <dgm:spPr/>
    </dgm:pt>
    <dgm:pt modelId="{9488F15B-E6DC-1646-9AF9-D99D310A523B}" type="pres">
      <dgm:prSet presAssocID="{A37682D9-B9C4-FA44-82E8-58162F8671C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B3572-9FF4-5D4A-9778-F295DED8AD14}" type="pres">
      <dgm:prSet presAssocID="{A37682D9-B9C4-FA44-82E8-58162F8671CD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46150-7D9F-A449-9553-658CF14E32B8}" type="pres">
      <dgm:prSet presAssocID="{28879717-397A-7F48-A079-4FCDEF1A3223}" presName="space" presStyleCnt="0"/>
      <dgm:spPr/>
    </dgm:pt>
    <dgm:pt modelId="{BD27D898-7537-4745-8241-CE9E98ECE43A}" type="pres">
      <dgm:prSet presAssocID="{EDB83624-C977-9240-A009-DDEB99CD1599}" presName="composite" presStyleCnt="0"/>
      <dgm:spPr/>
    </dgm:pt>
    <dgm:pt modelId="{99552A4B-BA4A-4946-9695-EC59980C963E}" type="pres">
      <dgm:prSet presAssocID="{EDB83624-C977-9240-A009-DDEB99CD159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A7FD91-B7D2-6946-9991-25DD656D1FCA}" type="pres">
      <dgm:prSet presAssocID="{EDB83624-C977-9240-A009-DDEB99CD1599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8C4C6C-D742-8344-BEA6-ADB82DCB8FA0}" srcId="{3432E447-C86B-634F-825D-7609CD1141D1}" destId="{0D9A354A-26CF-5F44-999C-15A98E649532}" srcOrd="3" destOrd="0" parTransId="{24FA029C-D933-2D42-910B-44BE4F8DDBA2}" sibTransId="{65AD2E9C-74B1-034C-9171-6D54D47F5171}"/>
    <dgm:cxn modelId="{6E2BBCB5-141D-FA4A-BD64-51A084F71FB6}" type="presOf" srcId="{B2DE5977-47E5-1C4B-A89E-65535AFD9E36}" destId="{628590D7-A867-A74A-ABBD-439A50EE49E5}" srcOrd="0" destOrd="2" presId="urn:microsoft.com/office/officeart/2005/8/layout/hList1"/>
    <dgm:cxn modelId="{864301E3-E8FC-7F4E-ACAF-81E46EEA834A}" type="presOf" srcId="{0D9A354A-26CF-5F44-999C-15A98E649532}" destId="{628590D7-A867-A74A-ABBD-439A50EE49E5}" srcOrd="0" destOrd="3" presId="urn:microsoft.com/office/officeart/2005/8/layout/hList1"/>
    <dgm:cxn modelId="{3336D3AA-1A96-B546-B1BB-B466DDCAD898}" srcId="{A37682D9-B9C4-FA44-82E8-58162F8671CD}" destId="{069FEAA0-9538-834D-B913-7F90E3B557B5}" srcOrd="2" destOrd="0" parTransId="{C200FE56-2190-3B40-8494-2F06D8D35A45}" sibTransId="{A763941D-CCA9-C445-853F-4EBC55308DDF}"/>
    <dgm:cxn modelId="{3BBAD6F7-70D4-C147-9677-2D3601FE696F}" srcId="{EDB83624-C977-9240-A009-DDEB99CD1599}" destId="{AE616B02-4B02-4242-B6E3-EA8B823E7E2F}" srcOrd="1" destOrd="0" parTransId="{0C6D06B2-C803-4A4F-9264-5E945200DB2D}" sibTransId="{81509DF1-961F-0942-AFC1-6807904B3199}"/>
    <dgm:cxn modelId="{103A929C-6517-3D40-9D2E-E2316BAB12AD}" type="presOf" srcId="{AE616B02-4B02-4242-B6E3-EA8B823E7E2F}" destId="{39A7FD91-B7D2-6946-9991-25DD656D1FCA}" srcOrd="0" destOrd="1" presId="urn:microsoft.com/office/officeart/2005/8/layout/hList1"/>
    <dgm:cxn modelId="{85E40EAD-75B8-414B-B661-EDDFA08BC46E}" type="presOf" srcId="{ACE632FB-5E7E-F249-891B-B5CB52A6FF99}" destId="{78DB3572-9FF4-5D4A-9778-F295DED8AD14}" srcOrd="0" destOrd="0" presId="urn:microsoft.com/office/officeart/2005/8/layout/hList1"/>
    <dgm:cxn modelId="{2D00783C-F0A4-914F-90D1-C73A1D88CDB2}" type="presOf" srcId="{82539C00-BB0C-A647-A9B7-F6938E2070C9}" destId="{E8CEC44D-58C9-A247-BE89-C9E7DB896DB2}" srcOrd="0" destOrd="0" presId="urn:microsoft.com/office/officeart/2005/8/layout/hList1"/>
    <dgm:cxn modelId="{AEAF593E-33C9-9744-B380-934667C708B4}" srcId="{A37682D9-B9C4-FA44-82E8-58162F8671CD}" destId="{ACE632FB-5E7E-F249-891B-B5CB52A6FF99}" srcOrd="0" destOrd="0" parTransId="{4E727DAB-9AB9-4047-B52F-758C03ACD398}" sibTransId="{E4683F19-6A6D-394A-B382-62FC77F44F85}"/>
    <dgm:cxn modelId="{24914781-E112-6C4B-9DEA-ED959BF329E3}" type="presOf" srcId="{7996859A-B3A2-624A-B1B8-16AE4A49F994}" destId="{628590D7-A867-A74A-ABBD-439A50EE49E5}" srcOrd="0" destOrd="1" presId="urn:microsoft.com/office/officeart/2005/8/layout/hList1"/>
    <dgm:cxn modelId="{792312E1-226B-8742-BA95-A20D2519127E}" srcId="{EDB83624-C977-9240-A009-DDEB99CD1599}" destId="{891F2AEB-C7D5-BA46-8558-7A35E0D8FBCA}" srcOrd="2" destOrd="0" parTransId="{F9D22432-F8CE-C94A-9CF0-3BAFC07CFF76}" sibTransId="{26501392-2593-D048-AB31-25718C8F42CA}"/>
    <dgm:cxn modelId="{6E99C91A-0368-9D43-9535-E738BC144551}" type="presOf" srcId="{3EA35140-6405-6A43-8ED1-812B584AEFCD}" destId="{628590D7-A867-A74A-ABBD-439A50EE49E5}" srcOrd="0" destOrd="0" presId="urn:microsoft.com/office/officeart/2005/8/layout/hList1"/>
    <dgm:cxn modelId="{1F38220A-2277-E34F-B48F-6459ED0E2AFF}" type="presOf" srcId="{069FEAA0-9538-834D-B913-7F90E3B557B5}" destId="{78DB3572-9FF4-5D4A-9778-F295DED8AD14}" srcOrd="0" destOrd="2" presId="urn:microsoft.com/office/officeart/2005/8/layout/hList1"/>
    <dgm:cxn modelId="{DE75BFF8-7F3B-6A40-B618-B196399E8BB6}" type="presOf" srcId="{3432E447-C86B-634F-825D-7609CD1141D1}" destId="{39C91030-F28D-2447-A5AF-203F36CC6539}" srcOrd="0" destOrd="0" presId="urn:microsoft.com/office/officeart/2005/8/layout/hList1"/>
    <dgm:cxn modelId="{C42717C6-4568-174E-807B-4E44F877503B}" type="presOf" srcId="{9B621428-B71D-4343-91D1-EFBDF488237F}" destId="{78DB3572-9FF4-5D4A-9778-F295DED8AD14}" srcOrd="0" destOrd="1" presId="urn:microsoft.com/office/officeart/2005/8/layout/hList1"/>
    <dgm:cxn modelId="{183A4BD9-AB9A-5149-9CDD-EF203437569A}" srcId="{0BC96227-514C-C942-A726-C8FD28D9EA92}" destId="{A37682D9-B9C4-FA44-82E8-58162F8671CD}" srcOrd="2" destOrd="0" parTransId="{B540D139-8C26-C142-9663-E6896EF0FDD3}" sibTransId="{28879717-397A-7F48-A079-4FCDEF1A3223}"/>
    <dgm:cxn modelId="{2C9FB988-D5F7-A24C-9BFF-87DA19339731}" srcId="{3432E447-C86B-634F-825D-7609CD1141D1}" destId="{7996859A-B3A2-624A-B1B8-16AE4A49F994}" srcOrd="1" destOrd="0" parTransId="{01ED4F2E-059E-6144-B882-213BC93601C0}" sibTransId="{9F0C40E5-83A2-224F-A529-97A565F3D95F}"/>
    <dgm:cxn modelId="{E68A7621-A149-D944-9ACA-2FB83214342C}" type="presOf" srcId="{30524FDB-D029-F644-947E-8B0FFE4FFB46}" destId="{39A7FD91-B7D2-6946-9991-25DD656D1FCA}" srcOrd="0" destOrd="3" presId="urn:microsoft.com/office/officeart/2005/8/layout/hList1"/>
    <dgm:cxn modelId="{FD904128-A175-D54B-A3E1-C9E156DA5AE9}" srcId="{EDB83624-C977-9240-A009-DDEB99CD1599}" destId="{D34D4AA2-F64D-574E-9265-AD64D9FA1475}" srcOrd="0" destOrd="0" parTransId="{34772D3D-02B5-E849-8B65-FE6A40E2D646}" sibTransId="{37CA8889-8FE5-8140-BDF9-7DA9650AD191}"/>
    <dgm:cxn modelId="{F4E73450-A9E5-1B47-A64B-188B7471EDD1}" srcId="{A37682D9-B9C4-FA44-82E8-58162F8671CD}" destId="{9B621428-B71D-4343-91D1-EFBDF488237F}" srcOrd="1" destOrd="0" parTransId="{DCE23E02-3E6B-764C-8017-597B005FE986}" sibTransId="{97392C8D-734E-7B43-AB15-88AE88AA5B95}"/>
    <dgm:cxn modelId="{997C9AE5-92A6-234B-A5C8-AC0F8814BBDF}" srcId="{82539C00-BB0C-A647-A9B7-F6938E2070C9}" destId="{4204EA7E-19A6-404C-A7FF-92F2B5997B17}" srcOrd="1" destOrd="0" parTransId="{40AFAB48-293A-104D-A851-8845F00627E0}" sibTransId="{F57075E7-6458-324D-A747-B55D0221C957}"/>
    <dgm:cxn modelId="{474BB6ED-B92F-EF49-9A00-04FC38817DF5}" srcId="{82539C00-BB0C-A647-A9B7-F6938E2070C9}" destId="{404213CE-595E-5346-B5DD-A35664E571A2}" srcOrd="0" destOrd="0" parTransId="{E6CDF422-B6D7-D84A-BEF4-38D2667C1FB6}" sibTransId="{106386CC-DBCC-8941-9033-5FA92C01A1E6}"/>
    <dgm:cxn modelId="{F1EA6EEF-0698-584A-B1B3-82FF2ADB4A24}" type="presOf" srcId="{891F2AEB-C7D5-BA46-8558-7A35E0D8FBCA}" destId="{39A7FD91-B7D2-6946-9991-25DD656D1FCA}" srcOrd="0" destOrd="2" presId="urn:microsoft.com/office/officeart/2005/8/layout/hList1"/>
    <dgm:cxn modelId="{3F3EE9FD-713E-2947-8E1B-394824A6C12E}" type="presOf" srcId="{4204EA7E-19A6-404C-A7FF-92F2B5997B17}" destId="{FC2BAA4D-6993-4A4C-B64D-9D4640DF7C30}" srcOrd="0" destOrd="1" presId="urn:microsoft.com/office/officeart/2005/8/layout/hList1"/>
    <dgm:cxn modelId="{8D253616-3499-DE4E-B001-AE6418DA7A06}" srcId="{3432E447-C86B-634F-825D-7609CD1141D1}" destId="{3EA35140-6405-6A43-8ED1-812B584AEFCD}" srcOrd="0" destOrd="0" parTransId="{1D787527-B7D2-0F4D-B3B5-2070D8838529}" sibTransId="{6C8E9B6C-29A0-6B40-9A16-0F98E360C35A}"/>
    <dgm:cxn modelId="{CC144C5A-DF5C-AB48-B967-542DF564E24E}" srcId="{3432E447-C86B-634F-825D-7609CD1141D1}" destId="{B2DE5977-47E5-1C4B-A89E-65535AFD9E36}" srcOrd="2" destOrd="0" parTransId="{BE785632-962F-9448-B837-5F4D417B9739}" sibTransId="{E7B79825-DB6B-0843-9BD1-CFEC6EDB4A0B}"/>
    <dgm:cxn modelId="{E892A246-2C10-4941-A562-0F9624314B45}" type="presOf" srcId="{A37682D9-B9C4-FA44-82E8-58162F8671CD}" destId="{9488F15B-E6DC-1646-9AF9-D99D310A523B}" srcOrd="0" destOrd="0" presId="urn:microsoft.com/office/officeart/2005/8/layout/hList1"/>
    <dgm:cxn modelId="{F66F0F4D-31B2-FD4E-8DD5-05ACCD976725}" type="presOf" srcId="{404213CE-595E-5346-B5DD-A35664E571A2}" destId="{FC2BAA4D-6993-4A4C-B64D-9D4640DF7C30}" srcOrd="0" destOrd="0" presId="urn:microsoft.com/office/officeart/2005/8/layout/hList1"/>
    <dgm:cxn modelId="{4E701F73-053C-CE40-8EBE-D313C4113A4F}" srcId="{0BC96227-514C-C942-A726-C8FD28D9EA92}" destId="{3432E447-C86B-634F-825D-7609CD1141D1}" srcOrd="0" destOrd="0" parTransId="{1C04A38B-3DAE-D246-9C72-E5C37352CCB1}" sibTransId="{E18CD9E8-EDA3-EA48-87D3-785F2F532D93}"/>
    <dgm:cxn modelId="{C5BD6300-C246-304C-AE44-349B6E6A5CBE}" srcId="{82539C00-BB0C-A647-A9B7-F6938E2070C9}" destId="{59335D2D-E489-A047-B686-76113428B47B}" srcOrd="2" destOrd="0" parTransId="{B0C38801-B740-1B4E-A82A-D5E52B7399EA}" sibTransId="{D5FC2C06-AC1D-8C41-BD80-2C0DF36F47AB}"/>
    <dgm:cxn modelId="{1E92F72C-15FA-CE49-A155-C8F782E71F29}" type="presOf" srcId="{D34D4AA2-F64D-574E-9265-AD64D9FA1475}" destId="{39A7FD91-B7D2-6946-9991-25DD656D1FCA}" srcOrd="0" destOrd="0" presId="urn:microsoft.com/office/officeart/2005/8/layout/hList1"/>
    <dgm:cxn modelId="{E3629241-25EB-0741-B92A-B59EDCE5EACD}" srcId="{0BC96227-514C-C942-A726-C8FD28D9EA92}" destId="{EDB83624-C977-9240-A009-DDEB99CD1599}" srcOrd="3" destOrd="0" parTransId="{E3839466-B1C0-514F-AE2B-97E2EF4F76F1}" sibTransId="{A75407E5-2ECC-6043-8AAF-8B2FAAFB0291}"/>
    <dgm:cxn modelId="{9D349557-B712-8F42-B235-54561B2B5F02}" type="presOf" srcId="{0BC96227-514C-C942-A726-C8FD28D9EA92}" destId="{39401C0C-955C-4347-93B7-44800B229C00}" srcOrd="0" destOrd="0" presId="urn:microsoft.com/office/officeart/2005/8/layout/hList1"/>
    <dgm:cxn modelId="{467ACAA0-F033-3F43-9624-53ACDD3F01A0}" type="presOf" srcId="{EDB83624-C977-9240-A009-DDEB99CD1599}" destId="{99552A4B-BA4A-4946-9695-EC59980C963E}" srcOrd="0" destOrd="0" presId="urn:microsoft.com/office/officeart/2005/8/layout/hList1"/>
    <dgm:cxn modelId="{58805D16-E24E-7745-BB30-E8CCD2720AA0}" srcId="{EDB83624-C977-9240-A009-DDEB99CD1599}" destId="{30524FDB-D029-F644-947E-8B0FFE4FFB46}" srcOrd="3" destOrd="0" parTransId="{F2C2390B-B2F2-E740-8E66-18A31C6B317F}" sibTransId="{333607D2-1264-7141-8B2C-B257322DA9A3}"/>
    <dgm:cxn modelId="{FB44C9A3-783B-4E44-9D19-85570CB81F9A}" type="presOf" srcId="{59335D2D-E489-A047-B686-76113428B47B}" destId="{FC2BAA4D-6993-4A4C-B64D-9D4640DF7C30}" srcOrd="0" destOrd="2" presId="urn:microsoft.com/office/officeart/2005/8/layout/hList1"/>
    <dgm:cxn modelId="{B0D48B92-1A42-0640-BB3E-14FF141BC1E2}" srcId="{0BC96227-514C-C942-A726-C8FD28D9EA92}" destId="{82539C00-BB0C-A647-A9B7-F6938E2070C9}" srcOrd="1" destOrd="0" parTransId="{825AEFB6-DF52-0248-8273-4B7367A5F95D}" sibTransId="{94BD6D8E-035F-2144-BD60-614D3B025A72}"/>
    <dgm:cxn modelId="{24DECBED-0AAC-7C4E-98D2-F7E33DEAE4E8}" type="presParOf" srcId="{39401C0C-955C-4347-93B7-44800B229C00}" destId="{74B2F51D-5C1C-054A-890B-014A18C3B327}" srcOrd="0" destOrd="0" presId="urn:microsoft.com/office/officeart/2005/8/layout/hList1"/>
    <dgm:cxn modelId="{F6BF5B2F-252C-C64B-915B-1041C53015EA}" type="presParOf" srcId="{74B2F51D-5C1C-054A-890B-014A18C3B327}" destId="{39C91030-F28D-2447-A5AF-203F36CC6539}" srcOrd="0" destOrd="0" presId="urn:microsoft.com/office/officeart/2005/8/layout/hList1"/>
    <dgm:cxn modelId="{BBC8967C-DE8D-A340-8958-F88060EA3246}" type="presParOf" srcId="{74B2F51D-5C1C-054A-890B-014A18C3B327}" destId="{628590D7-A867-A74A-ABBD-439A50EE49E5}" srcOrd="1" destOrd="0" presId="urn:microsoft.com/office/officeart/2005/8/layout/hList1"/>
    <dgm:cxn modelId="{F1FF3BC7-D979-7048-988B-C846E49236D8}" type="presParOf" srcId="{39401C0C-955C-4347-93B7-44800B229C00}" destId="{EBA5C59C-DC17-8F4B-8342-4FBAD496FD78}" srcOrd="1" destOrd="0" presId="urn:microsoft.com/office/officeart/2005/8/layout/hList1"/>
    <dgm:cxn modelId="{62B7A43F-F1E8-E447-B8C8-7B36A4565673}" type="presParOf" srcId="{39401C0C-955C-4347-93B7-44800B229C00}" destId="{C7640931-DF5B-AE41-A992-3C8E0102D45B}" srcOrd="2" destOrd="0" presId="urn:microsoft.com/office/officeart/2005/8/layout/hList1"/>
    <dgm:cxn modelId="{AD6E52A5-B9DA-9246-99C0-BEB19201D7EA}" type="presParOf" srcId="{C7640931-DF5B-AE41-A992-3C8E0102D45B}" destId="{E8CEC44D-58C9-A247-BE89-C9E7DB896DB2}" srcOrd="0" destOrd="0" presId="urn:microsoft.com/office/officeart/2005/8/layout/hList1"/>
    <dgm:cxn modelId="{11BB2987-CEA9-6C4B-A53F-7D91D2207F61}" type="presParOf" srcId="{C7640931-DF5B-AE41-A992-3C8E0102D45B}" destId="{FC2BAA4D-6993-4A4C-B64D-9D4640DF7C30}" srcOrd="1" destOrd="0" presId="urn:microsoft.com/office/officeart/2005/8/layout/hList1"/>
    <dgm:cxn modelId="{C86C8439-A2E5-E744-8725-9E3E9C445DB8}" type="presParOf" srcId="{39401C0C-955C-4347-93B7-44800B229C00}" destId="{2469994C-2DC0-BC42-BED4-D283B3326FBB}" srcOrd="3" destOrd="0" presId="urn:microsoft.com/office/officeart/2005/8/layout/hList1"/>
    <dgm:cxn modelId="{8E99072D-E321-3146-86CF-5B35C41BD25F}" type="presParOf" srcId="{39401C0C-955C-4347-93B7-44800B229C00}" destId="{01ED221A-43BD-954C-860B-1385B3DEE7EF}" srcOrd="4" destOrd="0" presId="urn:microsoft.com/office/officeart/2005/8/layout/hList1"/>
    <dgm:cxn modelId="{F1729394-BFC5-7149-A4E6-76AAA94A894D}" type="presParOf" srcId="{01ED221A-43BD-954C-860B-1385B3DEE7EF}" destId="{9488F15B-E6DC-1646-9AF9-D99D310A523B}" srcOrd="0" destOrd="0" presId="urn:microsoft.com/office/officeart/2005/8/layout/hList1"/>
    <dgm:cxn modelId="{8C3DBB1A-1D1D-0C44-BFCB-64FA2DD927F5}" type="presParOf" srcId="{01ED221A-43BD-954C-860B-1385B3DEE7EF}" destId="{78DB3572-9FF4-5D4A-9778-F295DED8AD14}" srcOrd="1" destOrd="0" presId="urn:microsoft.com/office/officeart/2005/8/layout/hList1"/>
    <dgm:cxn modelId="{12AE9E80-BC90-0547-8F5F-79B7D53C1BC0}" type="presParOf" srcId="{39401C0C-955C-4347-93B7-44800B229C00}" destId="{F7D46150-7D9F-A449-9553-658CF14E32B8}" srcOrd="5" destOrd="0" presId="urn:microsoft.com/office/officeart/2005/8/layout/hList1"/>
    <dgm:cxn modelId="{74B6FD2A-8B8B-5B41-B21C-A2823DAE940F}" type="presParOf" srcId="{39401C0C-955C-4347-93B7-44800B229C00}" destId="{BD27D898-7537-4745-8241-CE9E98ECE43A}" srcOrd="6" destOrd="0" presId="urn:microsoft.com/office/officeart/2005/8/layout/hList1"/>
    <dgm:cxn modelId="{5A6713B9-2D31-624F-8DE8-1F4598BF22B8}" type="presParOf" srcId="{BD27D898-7537-4745-8241-CE9E98ECE43A}" destId="{99552A4B-BA4A-4946-9695-EC59980C963E}" srcOrd="0" destOrd="0" presId="urn:microsoft.com/office/officeart/2005/8/layout/hList1"/>
    <dgm:cxn modelId="{63A12251-FA19-3948-8730-649903616483}" type="presParOf" srcId="{BD27D898-7537-4745-8241-CE9E98ECE43A}" destId="{39A7FD91-B7D2-6946-9991-25DD656D1FC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91030-F28D-2447-A5AF-203F36CC6539}">
      <dsp:nvSpPr>
        <dsp:cNvPr id="0" name=""/>
        <dsp:cNvSpPr/>
      </dsp:nvSpPr>
      <dsp:spPr>
        <a:xfrm>
          <a:off x="4171" y="1372902"/>
          <a:ext cx="2508230" cy="691970"/>
        </a:xfrm>
        <a:prstGeom prst="rect">
          <a:avLst/>
        </a:prstGeom>
        <a:solidFill>
          <a:srgbClr val="004A8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Affordability and student debt</a:t>
          </a:r>
          <a:endParaRPr lang="en-US" sz="2000" kern="1200" dirty="0">
            <a:latin typeface="Franklin Gothic Medium" panose="020B0603020102020204" pitchFamily="34" charset="0"/>
          </a:endParaRPr>
        </a:p>
      </dsp:txBody>
      <dsp:txXfrm>
        <a:off x="4171" y="1372902"/>
        <a:ext cx="2508230" cy="691970"/>
      </dsp:txXfrm>
    </dsp:sp>
    <dsp:sp modelId="{628590D7-A867-A74A-ABBD-439A50EE49E5}">
      <dsp:nvSpPr>
        <dsp:cNvPr id="0" name=""/>
        <dsp:cNvSpPr/>
      </dsp:nvSpPr>
      <dsp:spPr>
        <a:xfrm>
          <a:off x="4171" y="2064873"/>
          <a:ext cx="2508230" cy="24787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Addressing state disinvestment</a:t>
          </a:r>
          <a:endParaRPr lang="en-US" sz="2100" kern="1200" dirty="0">
            <a:latin typeface="+mj-lt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Commitment to Pell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Debt relief/refinancing </a:t>
          </a:r>
          <a:endParaRPr lang="en-US" sz="2100" kern="1200" dirty="0"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Loan servicing</a:t>
          </a:r>
        </a:p>
      </dsp:txBody>
      <dsp:txXfrm>
        <a:off x="4171" y="2064873"/>
        <a:ext cx="2508230" cy="2478734"/>
      </dsp:txXfrm>
    </dsp:sp>
    <dsp:sp modelId="{E8CEC44D-58C9-A247-BE89-C9E7DB896DB2}">
      <dsp:nvSpPr>
        <dsp:cNvPr id="0" name=""/>
        <dsp:cNvSpPr/>
      </dsp:nvSpPr>
      <dsp:spPr>
        <a:xfrm>
          <a:off x="2863553" y="1372902"/>
          <a:ext cx="2508230" cy="691970"/>
        </a:xfrm>
        <a:prstGeom prst="rect">
          <a:avLst/>
        </a:prstGeom>
        <a:solidFill>
          <a:srgbClr val="004A8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Access and success</a:t>
          </a:r>
          <a:endParaRPr lang="en-US" sz="2000" kern="1200" dirty="0">
            <a:latin typeface="Franklin Gothic Medium" panose="020B0603020102020204" pitchFamily="34" charset="0"/>
          </a:endParaRPr>
        </a:p>
      </dsp:txBody>
      <dsp:txXfrm>
        <a:off x="2863553" y="1372902"/>
        <a:ext cx="2508230" cy="691970"/>
      </dsp:txXfrm>
    </dsp:sp>
    <dsp:sp modelId="{FC2BAA4D-6993-4A4C-B64D-9D4640DF7C30}">
      <dsp:nvSpPr>
        <dsp:cNvPr id="0" name=""/>
        <dsp:cNvSpPr/>
      </dsp:nvSpPr>
      <dsp:spPr>
        <a:xfrm>
          <a:off x="2863553" y="2064873"/>
          <a:ext cx="2508230" cy="24787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Strengthening campus-based aid </a:t>
          </a:r>
          <a:endParaRPr lang="en-US" sz="2100" kern="1200" dirty="0">
            <a:latin typeface="+mj-lt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Serving underrepresented students</a:t>
          </a:r>
          <a:endParaRPr lang="en-US" sz="2100" kern="1200" dirty="0"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Policies for "today's student"</a:t>
          </a:r>
        </a:p>
      </dsp:txBody>
      <dsp:txXfrm>
        <a:off x="2863553" y="2064873"/>
        <a:ext cx="2508230" cy="2478734"/>
      </dsp:txXfrm>
    </dsp:sp>
    <dsp:sp modelId="{9488F15B-E6DC-1646-9AF9-D99D310A523B}">
      <dsp:nvSpPr>
        <dsp:cNvPr id="0" name=""/>
        <dsp:cNvSpPr/>
      </dsp:nvSpPr>
      <dsp:spPr>
        <a:xfrm>
          <a:off x="5722936" y="1372902"/>
          <a:ext cx="2508230" cy="691970"/>
        </a:xfrm>
        <a:prstGeom prst="rect">
          <a:avLst/>
        </a:prstGeom>
        <a:solidFill>
          <a:srgbClr val="004A8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Accountability and transparency</a:t>
          </a:r>
          <a:endParaRPr lang="en-US" sz="2000" kern="1200" dirty="0">
            <a:latin typeface="Franklin Gothic Medium" panose="020B0603020102020204" pitchFamily="34" charset="0"/>
          </a:endParaRPr>
        </a:p>
      </dsp:txBody>
      <dsp:txXfrm>
        <a:off x="5722936" y="1372902"/>
        <a:ext cx="2508230" cy="691970"/>
      </dsp:txXfrm>
    </dsp:sp>
    <dsp:sp modelId="{78DB3572-9FF4-5D4A-9778-F295DED8AD14}">
      <dsp:nvSpPr>
        <dsp:cNvPr id="0" name=""/>
        <dsp:cNvSpPr/>
      </dsp:nvSpPr>
      <dsp:spPr>
        <a:xfrm>
          <a:off x="5722936" y="2064873"/>
          <a:ext cx="2508230" cy="24787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Outcomes and data</a:t>
          </a:r>
          <a:endParaRPr lang="en-US" sz="2100" kern="1200" dirty="0">
            <a:latin typeface="+mj-lt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Accreditation reform</a:t>
          </a:r>
          <a:endParaRPr lang="en-US" sz="2100" kern="1200" dirty="0">
            <a:latin typeface="+mj-lt"/>
            <a:ea typeface="Verdana" panose="020B0604030504040204" pitchFamily="34" charset="0"/>
            <a:cs typeface="Verdana" panose="020B0604030504040204" pitchFamily="34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Increased accountability for for-profit schools</a:t>
          </a:r>
        </a:p>
      </dsp:txBody>
      <dsp:txXfrm>
        <a:off x="5722936" y="2064873"/>
        <a:ext cx="2508230" cy="2478734"/>
      </dsp:txXfrm>
    </dsp:sp>
    <dsp:sp modelId="{99552A4B-BA4A-4946-9695-EC59980C963E}">
      <dsp:nvSpPr>
        <dsp:cNvPr id="0" name=""/>
        <dsp:cNvSpPr/>
      </dsp:nvSpPr>
      <dsp:spPr>
        <a:xfrm>
          <a:off x="8582318" y="1372902"/>
          <a:ext cx="2508230" cy="691970"/>
        </a:xfrm>
        <a:prstGeom prst="rect">
          <a:avLst/>
        </a:prstGeom>
        <a:solidFill>
          <a:srgbClr val="004A87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latin typeface="Franklin Gothic Medium" panose="020B0603020102020204" pitchFamily="34" charset="0"/>
              <a:ea typeface="Verdana" panose="020B0604030504040204" pitchFamily="34" charset="0"/>
              <a:cs typeface="Verdana" panose="020B0604030504040204" pitchFamily="34" charset="0"/>
            </a:rPr>
            <a:t>Protecting student safety and rights</a:t>
          </a:r>
          <a:endParaRPr lang="en-US" sz="2000" kern="1200" dirty="0">
            <a:latin typeface="Franklin Gothic Medium" panose="020B0603020102020204" pitchFamily="34" charset="0"/>
          </a:endParaRPr>
        </a:p>
      </dsp:txBody>
      <dsp:txXfrm>
        <a:off x="8582318" y="1372902"/>
        <a:ext cx="2508230" cy="691970"/>
      </dsp:txXfrm>
    </dsp:sp>
    <dsp:sp modelId="{39A7FD91-B7D2-6946-9991-25DD656D1FCA}">
      <dsp:nvSpPr>
        <dsp:cNvPr id="0" name=""/>
        <dsp:cNvSpPr/>
      </dsp:nvSpPr>
      <dsp:spPr>
        <a:xfrm>
          <a:off x="8582318" y="2064873"/>
          <a:ext cx="2508230" cy="24787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Campus sexual assault</a:t>
          </a:r>
          <a:endParaRPr lang="en-US" sz="2100" kern="1200" dirty="0">
            <a:latin typeface="+mj-lt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LGBTQ students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Students with disabilities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0" kern="1200" dirty="0">
              <a:latin typeface="+mj-lt"/>
              <a:ea typeface="Verdana" panose="020B0604030504040204" pitchFamily="34" charset="0"/>
              <a:cs typeface="Verdana" panose="020B0604030504040204" pitchFamily="34" charset="0"/>
            </a:rPr>
            <a:t>Hazing</a:t>
          </a:r>
        </a:p>
      </dsp:txBody>
      <dsp:txXfrm>
        <a:off x="8582318" y="2064873"/>
        <a:ext cx="2508230" cy="2478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0.85049</cdr:x>
      <cdr:y>0.34911</cdr:y>
    </cdr:from>
    <cdr:to>
      <cdr:x>0.9879</cdr:x>
      <cdr:y>0.64169</cdr:y>
    </cdr:to>
    <cdr:sp macro="" textlink="">
      <cdr:nvSpPr>
        <cdr:cNvPr id="2" name="TextBox 15">
          <a:extLst xmlns:a="http://schemas.openxmlformats.org/drawingml/2006/main">
            <a:ext uri="{FF2B5EF4-FFF2-40B4-BE49-F238E27FC236}">
              <a16:creationId xmlns="" xmlns:a16="http://schemas.microsoft.com/office/drawing/2014/main" id="{4BD64741-4F4B-418B-972F-DD4D122838CB}"/>
            </a:ext>
          </a:extLst>
        </cdr:cNvPr>
        <cdr:cNvSpPr txBox="1"/>
      </cdr:nvSpPr>
      <cdr:spPr>
        <a:xfrm xmlns:a="http://schemas.openxmlformats.org/drawingml/2006/main">
          <a:off x="9538471" y="624328"/>
          <a:ext cx="1541125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dirty="0">
              <a:solidFill>
                <a:schemeClr val="bg1"/>
              </a:solidFill>
              <a:latin typeface="+mj-lt"/>
            </a:rPr>
            <a:t>GOP </a:t>
          </a:r>
          <a:r>
            <a:rPr lang="en-US" sz="2800" dirty="0">
              <a:solidFill>
                <a:schemeClr val="bg1"/>
              </a:solidFill>
              <a:latin typeface="Franklin Gothic Medium Cond" panose="020B0606030402020204" pitchFamily="34" charset="0"/>
            </a:rPr>
            <a:t>199</a:t>
          </a:r>
          <a:endParaRPr lang="en-US" dirty="0">
            <a:solidFill>
              <a:schemeClr val="bg1"/>
            </a:solidFill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1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">
            <a:extLst>
              <a:ext uri="{FF2B5EF4-FFF2-40B4-BE49-F238E27FC236}">
                <a16:creationId xmlns="" xmlns:a16="http://schemas.microsoft.com/office/drawing/2014/main" id="{86FD619E-6557-4ADF-9C1D-7CA1AD962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" y="213453"/>
            <a:ext cx="6857997" cy="6045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110989" tIns="55496" rIns="110989" bIns="55496">
            <a:spAutoFit/>
          </a:bodyPr>
          <a:lstStyle/>
          <a:p>
            <a:pPr algn="ctr" defTabSz="1108677" eaLnBrk="0" hangingPunct="0">
              <a:defRPr/>
            </a:pPr>
            <a:r>
              <a:rPr lang="en-US" dirty="0">
                <a:latin typeface="Franklin Gothic Medium Cond" panose="020B0606030402020204" pitchFamily="34" charset="0"/>
                <a:ea typeface="Verdana" pitchFamily="34" charset="0"/>
                <a:cs typeface="Verdana" pitchFamily="34" charset="0"/>
              </a:rPr>
              <a:t>NASFAA XX Conference</a:t>
            </a:r>
          </a:p>
          <a:p>
            <a:pPr algn="ctr" defTabSz="1108677" eaLnBrk="0" hangingPunct="0">
              <a:defRPr/>
            </a:pPr>
            <a:r>
              <a:rPr lang="en-US" sz="1400" dirty="0">
                <a:latin typeface="+mj-lt"/>
                <a:ea typeface="Verdana" pitchFamily="34" charset="0"/>
                <a:cs typeface="Verdana" pitchFamily="34" charset="0"/>
              </a:rPr>
              <a:t>Presented Month xx,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21C4BE-2AB1-49BE-AA7F-0FA28D4B7B1E}"/>
              </a:ext>
            </a:extLst>
          </p:cNvPr>
          <p:cNvSpPr txBox="1"/>
          <p:nvPr/>
        </p:nvSpPr>
        <p:spPr>
          <a:xfrm>
            <a:off x="425728" y="8838144"/>
            <a:ext cx="60943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086100" algn="ctr"/>
              </a:tabLst>
            </a:pPr>
            <a:r>
              <a:rPr lang="en-US" sz="1000" b="0" dirty="0">
                <a:latin typeface="Arial" panose="020B0604020202020204" pitchFamily="34" charset="0"/>
                <a:cs typeface="Arial" panose="020B0604020202020204" pitchFamily="34" charset="0"/>
              </a:rPr>
              <a:t>© 2019 NASFAA                                                       </a:t>
            </a:r>
            <a:fld id="{B2026C55-FA87-42D2-9F2A-B810A1C89C12}" type="slidenum">
              <a:rPr lang="en-US" sz="1000" b="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tabLst>
                  <a:tab pos="3086100" algn="ctr"/>
                </a:tabLst>
              </a:pPr>
              <a:t>‹#›</a:t>
            </a:fld>
            <a:endParaRPr lang="en-US" sz="1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322CF07-CEFE-49DA-8FC2-9FBF9B6DDEF9}"/>
              </a:ext>
            </a:extLst>
          </p:cNvPr>
          <p:cNvGrpSpPr/>
          <p:nvPr/>
        </p:nvGrpSpPr>
        <p:grpSpPr>
          <a:xfrm>
            <a:off x="5051351" y="8667749"/>
            <a:ext cx="1587574" cy="476251"/>
            <a:chOff x="9356651" y="6103084"/>
            <a:chExt cx="2630534" cy="754917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552D3653-852E-4614-B1DE-0778872EE607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19632E8-253F-4B2F-80FA-6F6A1A8C5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273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6CF-CFC4-4AAB-A206-F7329095966D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69008-A39F-4FE5-A9FE-F624518D0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CA0F2F-E892-4196-AD13-110937E49902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04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4.wdp"/><Relationship Id="rId5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svg"/><Relationship Id="rId5" Type="http://schemas.openxmlformats.org/officeDocument/2006/relationships/image" Target="../media/image14.png"/><Relationship Id="rId6" Type="http://schemas.openxmlformats.org/officeDocument/2006/relationships/image" Target="../media/image16.svg"/><Relationship Id="rId7" Type="http://schemas.openxmlformats.org/officeDocument/2006/relationships/image" Target="../media/image15.png"/><Relationship Id="rId8" Type="http://schemas.openxmlformats.org/officeDocument/2006/relationships/image" Target="../media/image1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6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2.svg"/><Relationship Id="rId5" Type="http://schemas.openxmlformats.org/officeDocument/2006/relationships/image" Target="../media/image19.png"/><Relationship Id="rId6" Type="http://schemas.openxmlformats.org/officeDocument/2006/relationships/image" Target="../media/image24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DBE9A2-D095-4C20-8989-C0115227E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lumMod val="95000"/>
                  <a:lumOff val="5000"/>
                </a:schemeClr>
              </a:gs>
              <a:gs pos="0">
                <a:schemeClr val="accent3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5EA0AC94-3533-492F-89E4-FF3C9A0CA4F5}"/>
              </a:ext>
            </a:extLst>
          </p:cNvPr>
          <p:cNvSpPr/>
          <p:nvPr userDrawn="1"/>
        </p:nvSpPr>
        <p:spPr>
          <a:xfrm rot="10800000">
            <a:off x="734214" y="0"/>
            <a:ext cx="3740946" cy="3140275"/>
          </a:xfrm>
          <a:custGeom>
            <a:avLst/>
            <a:gdLst>
              <a:gd name="connsiteX0" fmla="*/ 1870473 w 3740946"/>
              <a:gd name="connsiteY0" fmla="*/ 0 h 3140275"/>
              <a:gd name="connsiteX1" fmla="*/ 3740946 w 3740946"/>
              <a:gd name="connsiteY1" fmla="*/ 1806773 h 3140275"/>
              <a:gd name="connsiteX2" fmla="*/ 3193097 w 3740946"/>
              <a:gd name="connsiteY2" fmla="*/ 3084355 h 3140275"/>
              <a:gd name="connsiteX3" fmla="*/ 3129400 w 3740946"/>
              <a:gd name="connsiteY3" fmla="*/ 3140275 h 3140275"/>
              <a:gd name="connsiteX4" fmla="*/ 611546 w 3740946"/>
              <a:gd name="connsiteY4" fmla="*/ 3140275 h 3140275"/>
              <a:gd name="connsiteX5" fmla="*/ 547849 w 3740946"/>
              <a:gd name="connsiteY5" fmla="*/ 3084355 h 3140275"/>
              <a:gd name="connsiteX6" fmla="*/ 0 w 3740946"/>
              <a:gd name="connsiteY6" fmla="*/ 1806773 h 3140275"/>
              <a:gd name="connsiteX7" fmla="*/ 1870473 w 3740946"/>
              <a:gd name="connsiteY7" fmla="*/ 0 h 314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0946" h="3140275">
                <a:moveTo>
                  <a:pt x="1870473" y="0"/>
                </a:moveTo>
                <a:cubicBezTo>
                  <a:pt x="2903507" y="0"/>
                  <a:pt x="3740946" y="808920"/>
                  <a:pt x="3740946" y="1806773"/>
                </a:cubicBezTo>
                <a:cubicBezTo>
                  <a:pt x="3740946" y="2305700"/>
                  <a:pt x="3531586" y="2757393"/>
                  <a:pt x="3193097" y="3084355"/>
                </a:cubicBezTo>
                <a:lnTo>
                  <a:pt x="3129400" y="3140275"/>
                </a:lnTo>
                <a:lnTo>
                  <a:pt x="611546" y="3140275"/>
                </a:lnTo>
                <a:lnTo>
                  <a:pt x="547849" y="3084355"/>
                </a:lnTo>
                <a:cubicBezTo>
                  <a:pt x="209360" y="2757393"/>
                  <a:pt x="0" y="2305700"/>
                  <a:pt x="0" y="1806773"/>
                </a:cubicBezTo>
                <a:cubicBezTo>
                  <a:pt x="0" y="808920"/>
                  <a:pt x="837439" y="0"/>
                  <a:pt x="1870473" y="0"/>
                </a:cubicBezTo>
                <a:close/>
              </a:path>
            </a:pathLst>
          </a:custGeom>
          <a:solidFill>
            <a:srgbClr val="004A87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0F0341B7-54E8-459A-9228-B3F881D7D571}"/>
              </a:ext>
            </a:extLst>
          </p:cNvPr>
          <p:cNvSpPr/>
          <p:nvPr userDrawn="1"/>
        </p:nvSpPr>
        <p:spPr>
          <a:xfrm>
            <a:off x="-12308" y="2165746"/>
            <a:ext cx="2616995" cy="2555082"/>
          </a:xfrm>
          <a:prstGeom prst="ellipse">
            <a:avLst/>
          </a:prstGeom>
          <a:solidFill>
            <a:srgbClr val="DF7F26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6F866EF-E9CB-421C-8C7F-8163710943C1}"/>
              </a:ext>
            </a:extLst>
          </p:cNvPr>
          <p:cNvSpPr/>
          <p:nvPr userDrawn="1"/>
        </p:nvSpPr>
        <p:spPr>
          <a:xfrm>
            <a:off x="1572750" y="1157506"/>
            <a:ext cx="5465100" cy="5572124"/>
          </a:xfrm>
          <a:prstGeom prst="ellipse">
            <a:avLst/>
          </a:prstGeom>
          <a:solidFill>
            <a:srgbClr val="B83F97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3">
            <a:extLst>
              <a:ext uri="{FF2B5EF4-FFF2-40B4-BE49-F238E27FC236}">
                <a16:creationId xmlns="" xmlns:a16="http://schemas.microsoft.com/office/drawing/2014/main" id="{CA2A174C-9435-4F22-82B7-15940E318418}"/>
              </a:ext>
            </a:extLst>
          </p:cNvPr>
          <p:cNvSpPr txBox="1">
            <a:spLocks/>
          </p:cNvSpPr>
          <p:nvPr userDrawn="1"/>
        </p:nvSpPr>
        <p:spPr>
          <a:xfrm>
            <a:off x="1562100" y="1837531"/>
            <a:ext cx="5486400" cy="99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National Association of Student </a:t>
            </a:r>
            <a:br>
              <a:rPr lang="en-US" sz="23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Financial Aid Administrators</a:t>
            </a:r>
            <a:endParaRPr lang="en-US" sz="23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71F81F4-ED42-402F-82EF-6E4D12451C2F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F4A62205-AE8A-41FC-A4E9-7C88F027973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C552728-0808-45FD-A91A-9CA196C2D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F55C5719-719C-4673-B313-3618C18D9172}"/>
              </a:ext>
            </a:extLst>
          </p:cNvPr>
          <p:cNvCxnSpPr>
            <a:cxnSpLocks/>
          </p:cNvCxnSpPr>
          <p:nvPr userDrawn="1"/>
        </p:nvCxnSpPr>
        <p:spPr>
          <a:xfrm>
            <a:off x="3556000" y="3082568"/>
            <a:ext cx="1508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103D0A6-3D9F-42FF-BE88-18480796B2E1}"/>
              </a:ext>
            </a:extLst>
          </p:cNvPr>
          <p:cNvCxnSpPr>
            <a:cxnSpLocks/>
          </p:cNvCxnSpPr>
          <p:nvPr userDrawn="1"/>
        </p:nvCxnSpPr>
        <p:spPr>
          <a:xfrm>
            <a:off x="3556000" y="4279744"/>
            <a:ext cx="1508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3">
            <a:extLst>
              <a:ext uri="{FF2B5EF4-FFF2-40B4-BE49-F238E27FC236}">
                <a16:creationId xmlns="" xmlns:a16="http://schemas.microsoft.com/office/drawing/2014/main" id="{58BBF0D1-DF6A-41C8-B526-1BC513A02882}"/>
              </a:ext>
            </a:extLst>
          </p:cNvPr>
          <p:cNvSpPr txBox="1">
            <a:spLocks/>
          </p:cNvSpPr>
          <p:nvPr userDrawn="1"/>
        </p:nvSpPr>
        <p:spPr>
          <a:xfrm>
            <a:off x="2452785" y="4638680"/>
            <a:ext cx="3716166" cy="1334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[presenter]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[conference]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[date]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="" xmlns:a16="http://schemas.microsoft.com/office/drawing/2014/main" id="{77EC6ECA-E9F9-44BE-919E-46409A804F27}"/>
              </a:ext>
            </a:extLst>
          </p:cNvPr>
          <p:cNvSpPr txBox="1">
            <a:spLocks/>
          </p:cNvSpPr>
          <p:nvPr userDrawn="1"/>
        </p:nvSpPr>
        <p:spPr>
          <a:xfrm>
            <a:off x="204815" y="64512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cs typeface="Arial" charset="0"/>
              </a:rPr>
              <a:t>   © 2019 NASFAA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F3E6B-D479-405D-873F-86D607206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6612" y="3123620"/>
            <a:ext cx="5317375" cy="1099271"/>
          </a:xfrm>
        </p:spPr>
        <p:txBody>
          <a:bodyPr anchor="b">
            <a:normAutofit/>
          </a:bodyPr>
          <a:lstStyle>
            <a:lvl1pPr algn="ctr">
              <a:defRPr sz="5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0684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A4535D6-9906-42C8-8648-D06B34E3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342"/>
            <a:ext cx="10515600" cy="1325563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4083035-23BF-469B-8469-7FF806150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1257"/>
            <a:ext cx="12192000" cy="4172838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72C8A47F-8544-4F6B-8BA6-B25F39CA20ED}"/>
              </a:ext>
            </a:extLst>
          </p:cNvPr>
          <p:cNvSpPr/>
          <p:nvPr userDrawn="1"/>
        </p:nvSpPr>
        <p:spPr>
          <a:xfrm rot="5400000">
            <a:off x="469594" y="1084118"/>
            <a:ext cx="432411" cy="24261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DC9BE87-958E-4265-B173-265B3B25DAD0}"/>
              </a:ext>
            </a:extLst>
          </p:cNvPr>
          <p:cNvSpPr/>
          <p:nvPr userDrawn="1"/>
        </p:nvSpPr>
        <p:spPr>
          <a:xfrm>
            <a:off x="0" y="1644227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00957B6-E5B1-4C43-8111-3BFEF5DAA724}"/>
              </a:ext>
            </a:extLst>
          </p:cNvPr>
          <p:cNvSpPr/>
          <p:nvPr userDrawn="1"/>
        </p:nvSpPr>
        <p:spPr>
          <a:xfrm>
            <a:off x="0" y="5609759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921903-93E1-425B-A62D-679B4216F1AE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11" name="Slide Number Placeholder 12">
            <a:extLst>
              <a:ext uri="{FF2B5EF4-FFF2-40B4-BE49-F238E27FC236}">
                <a16:creationId xmlns="" xmlns:a16="http://schemas.microsoft.com/office/drawing/2014/main" id="{93224B37-2A25-4849-9598-F9D3D019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425076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A4535D6-9906-42C8-8648-D06B34E3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342"/>
            <a:ext cx="10515600" cy="1325563"/>
          </a:xfrm>
        </p:spPr>
        <p:txBody>
          <a:bodyPr/>
          <a:lstStyle>
            <a:lvl1pPr>
              <a:defRPr>
                <a:solidFill>
                  <a:srgbClr val="57585A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4083035-23BF-469B-8469-7FF806150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1257"/>
            <a:ext cx="12192000" cy="4172838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72C8A47F-8544-4F6B-8BA6-B25F39CA20ED}"/>
              </a:ext>
            </a:extLst>
          </p:cNvPr>
          <p:cNvSpPr/>
          <p:nvPr userDrawn="1"/>
        </p:nvSpPr>
        <p:spPr>
          <a:xfrm rot="5400000">
            <a:off x="469594" y="1084118"/>
            <a:ext cx="432411" cy="242612"/>
          </a:xfrm>
          <a:prstGeom prst="triangle">
            <a:avLst/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DC9BE87-958E-4265-B173-265B3B25DAD0}"/>
              </a:ext>
            </a:extLst>
          </p:cNvPr>
          <p:cNvSpPr/>
          <p:nvPr userDrawn="1"/>
        </p:nvSpPr>
        <p:spPr>
          <a:xfrm>
            <a:off x="0" y="1644227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00957B6-E5B1-4C43-8111-3BFEF5DAA724}"/>
              </a:ext>
            </a:extLst>
          </p:cNvPr>
          <p:cNvSpPr/>
          <p:nvPr userDrawn="1"/>
        </p:nvSpPr>
        <p:spPr>
          <a:xfrm>
            <a:off x="0" y="5609759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921903-93E1-425B-A62D-679B4216F1AE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11" name="Slide Number Placeholder 12">
            <a:extLst>
              <a:ext uri="{FF2B5EF4-FFF2-40B4-BE49-F238E27FC236}">
                <a16:creationId xmlns="" xmlns:a16="http://schemas.microsoft.com/office/drawing/2014/main" id="{47394A9F-9843-4E74-B342-2D2E4F181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1632162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ol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E0CC5F-D76D-49B3-8B8F-386876DEF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9584"/>
          <a:stretch/>
        </p:blipFill>
        <p:spPr>
          <a:xfrm>
            <a:off x="0" y="-657224"/>
            <a:ext cx="12192000" cy="75152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15A220DF-E61B-47A8-B7D4-E90AF6067A8A}"/>
              </a:ext>
            </a:extLst>
          </p:cNvPr>
          <p:cNvSpPr/>
          <p:nvPr userDrawn="1"/>
        </p:nvSpPr>
        <p:spPr>
          <a:xfrm>
            <a:off x="0" y="625118"/>
            <a:ext cx="8046720" cy="818707"/>
          </a:xfrm>
          <a:prstGeom prst="homePlate">
            <a:avLst>
              <a:gd name="adj" fmla="val 33712"/>
            </a:avLst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662B2EF-8F58-4BDD-82B8-A46CC71D1DAB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D786102-938D-43F5-B02C-E5C164A36403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5AAE6D7-2A66-4B34-AFE8-644D5BFE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74D2352-C0DA-4CCC-8143-BE1A1F740FC3}"/>
              </a:ext>
            </a:extLst>
          </p:cNvPr>
          <p:cNvGrpSpPr/>
          <p:nvPr userDrawn="1"/>
        </p:nvGrpSpPr>
        <p:grpSpPr>
          <a:xfrm>
            <a:off x="7917622" y="625117"/>
            <a:ext cx="1009648" cy="818707"/>
            <a:chOff x="4426282" y="625118"/>
            <a:chExt cx="1009648" cy="818707"/>
          </a:xfrm>
        </p:grpSpPr>
        <p:sp>
          <p:nvSpPr>
            <p:cNvPr id="18" name="Arrow: Chevron 17">
              <a:extLst>
                <a:ext uri="{FF2B5EF4-FFF2-40B4-BE49-F238E27FC236}">
                  <a16:creationId xmlns="" xmlns:a16="http://schemas.microsoft.com/office/drawing/2014/main" id="{E89D0DA0-4FD5-492D-9D71-532CB319515A}"/>
                </a:ext>
              </a:extLst>
            </p:cNvPr>
            <p:cNvSpPr/>
            <p:nvPr/>
          </p:nvSpPr>
          <p:spPr>
            <a:xfrm>
              <a:off x="4426282" y="625118"/>
              <a:ext cx="581024" cy="818707"/>
            </a:xfrm>
            <a:prstGeom prst="chevron">
              <a:avLst>
                <a:gd name="adj" fmla="val 50000"/>
              </a:avLst>
            </a:prstGeom>
            <a:solidFill>
              <a:srgbClr val="B8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="" xmlns:a16="http://schemas.microsoft.com/office/drawing/2014/main" id="{A57D0C08-43C9-4F29-A043-B16E13B75EC8}"/>
                </a:ext>
              </a:extLst>
            </p:cNvPr>
            <p:cNvSpPr/>
            <p:nvPr/>
          </p:nvSpPr>
          <p:spPr>
            <a:xfrm>
              <a:off x="4854906" y="625118"/>
              <a:ext cx="581024" cy="818707"/>
            </a:xfrm>
            <a:prstGeom prst="chevron">
              <a:avLst/>
            </a:prstGeom>
            <a:solidFill>
              <a:srgbClr val="B8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="" xmlns:a16="http://schemas.microsoft.com/office/drawing/2014/main" id="{6C1D572F-0E92-41D1-90B9-1D7E085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DAF70748-0045-48F1-8267-7B1B7E91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70" y="371688"/>
            <a:ext cx="101415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448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u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depaultla.org/wp-content/uploads/2015/09/higher-education-act.jpg">
            <a:extLst>
              <a:ext uri="{FF2B5EF4-FFF2-40B4-BE49-F238E27FC236}">
                <a16:creationId xmlns="" xmlns:a16="http://schemas.microsoft.com/office/drawing/2014/main" id="{489D12B7-9324-47A9-B672-132ED40C38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15A220DF-E61B-47A8-B7D4-E90AF6067A8A}"/>
              </a:ext>
            </a:extLst>
          </p:cNvPr>
          <p:cNvSpPr/>
          <p:nvPr userDrawn="1"/>
        </p:nvSpPr>
        <p:spPr>
          <a:xfrm>
            <a:off x="0" y="625118"/>
            <a:ext cx="8046720" cy="818707"/>
          </a:xfrm>
          <a:prstGeom prst="homePlate">
            <a:avLst>
              <a:gd name="adj" fmla="val 33712"/>
            </a:avLst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662B2EF-8F58-4BDD-82B8-A46CC71D1DAB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D786102-938D-43F5-B02C-E5C164A36403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5AAE6D7-2A66-4B34-AFE8-644D5BFE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74D2352-C0DA-4CCC-8143-BE1A1F740FC3}"/>
              </a:ext>
            </a:extLst>
          </p:cNvPr>
          <p:cNvGrpSpPr/>
          <p:nvPr userDrawn="1"/>
        </p:nvGrpSpPr>
        <p:grpSpPr>
          <a:xfrm>
            <a:off x="7917622" y="625117"/>
            <a:ext cx="1009648" cy="818707"/>
            <a:chOff x="4426282" y="625118"/>
            <a:chExt cx="1009648" cy="818707"/>
          </a:xfrm>
          <a:solidFill>
            <a:srgbClr val="004A87"/>
          </a:solidFill>
        </p:grpSpPr>
        <p:sp>
          <p:nvSpPr>
            <p:cNvPr id="18" name="Arrow: Chevron 17">
              <a:extLst>
                <a:ext uri="{FF2B5EF4-FFF2-40B4-BE49-F238E27FC236}">
                  <a16:creationId xmlns="" xmlns:a16="http://schemas.microsoft.com/office/drawing/2014/main" id="{E89D0DA0-4FD5-492D-9D71-532CB319515A}"/>
                </a:ext>
              </a:extLst>
            </p:cNvPr>
            <p:cNvSpPr/>
            <p:nvPr/>
          </p:nvSpPr>
          <p:spPr>
            <a:xfrm>
              <a:off x="4426282" y="625118"/>
              <a:ext cx="581024" cy="818707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="" xmlns:a16="http://schemas.microsoft.com/office/drawing/2014/main" id="{A57D0C08-43C9-4F29-A043-B16E13B75EC8}"/>
                </a:ext>
              </a:extLst>
            </p:cNvPr>
            <p:cNvSpPr/>
            <p:nvPr/>
          </p:nvSpPr>
          <p:spPr>
            <a:xfrm>
              <a:off x="4854906" y="625118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="" xmlns:a16="http://schemas.microsoft.com/office/drawing/2014/main" id="{6C1D572F-0E92-41D1-90B9-1D7E085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DAF70748-0045-48F1-8267-7B1B7E91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6" y="371688"/>
            <a:ext cx="101415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0111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Chamber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s://timedotcom.files.wordpress.com/2014/08/house_of_represenatives.jpg">
            <a:extLst>
              <a:ext uri="{FF2B5EF4-FFF2-40B4-BE49-F238E27FC236}">
                <a16:creationId xmlns="" xmlns:a16="http://schemas.microsoft.com/office/drawing/2014/main" id="{819CACA2-3553-4860-87E8-31CA47784D4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15A220DF-E61B-47A8-B7D4-E90AF6067A8A}"/>
              </a:ext>
            </a:extLst>
          </p:cNvPr>
          <p:cNvSpPr/>
          <p:nvPr userDrawn="1"/>
        </p:nvSpPr>
        <p:spPr>
          <a:xfrm>
            <a:off x="0" y="625118"/>
            <a:ext cx="8046720" cy="818707"/>
          </a:xfrm>
          <a:prstGeom prst="homePlate">
            <a:avLst>
              <a:gd name="adj" fmla="val 33712"/>
            </a:avLst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662B2EF-8F58-4BDD-82B8-A46CC71D1DAB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D786102-938D-43F5-B02C-E5C164A36403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5AAE6D7-2A66-4B34-AFE8-644D5BFE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74D2352-C0DA-4CCC-8143-BE1A1F740FC3}"/>
              </a:ext>
            </a:extLst>
          </p:cNvPr>
          <p:cNvGrpSpPr/>
          <p:nvPr userDrawn="1"/>
        </p:nvGrpSpPr>
        <p:grpSpPr>
          <a:xfrm>
            <a:off x="7917622" y="625117"/>
            <a:ext cx="1009648" cy="818707"/>
            <a:chOff x="4426282" y="625118"/>
            <a:chExt cx="1009648" cy="818707"/>
          </a:xfrm>
          <a:solidFill>
            <a:srgbClr val="DF7F26"/>
          </a:solidFill>
        </p:grpSpPr>
        <p:sp>
          <p:nvSpPr>
            <p:cNvPr id="18" name="Arrow: Chevron 17">
              <a:extLst>
                <a:ext uri="{FF2B5EF4-FFF2-40B4-BE49-F238E27FC236}">
                  <a16:creationId xmlns="" xmlns:a16="http://schemas.microsoft.com/office/drawing/2014/main" id="{E89D0DA0-4FD5-492D-9D71-532CB319515A}"/>
                </a:ext>
              </a:extLst>
            </p:cNvPr>
            <p:cNvSpPr/>
            <p:nvPr/>
          </p:nvSpPr>
          <p:spPr>
            <a:xfrm>
              <a:off x="4426282" y="625118"/>
              <a:ext cx="581024" cy="818707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="" xmlns:a16="http://schemas.microsoft.com/office/drawing/2014/main" id="{A57D0C08-43C9-4F29-A043-B16E13B75EC8}"/>
                </a:ext>
              </a:extLst>
            </p:cNvPr>
            <p:cNvSpPr/>
            <p:nvPr/>
          </p:nvSpPr>
          <p:spPr>
            <a:xfrm>
              <a:off x="4854906" y="625118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="" xmlns:a16="http://schemas.microsoft.com/office/drawing/2014/main" id="{6C1D572F-0E92-41D1-90B9-1D7E085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132649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DAF70748-0045-48F1-8267-7B1B7E91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697" y="371688"/>
            <a:ext cx="101415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2378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os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https://timedotcom.files.wordpress.com/2017/06/betsy-devos-civil-rights-senate-democrats.jpg">
            <a:extLst>
              <a:ext uri="{FF2B5EF4-FFF2-40B4-BE49-F238E27FC236}">
                <a16:creationId xmlns="" xmlns:a16="http://schemas.microsoft.com/office/drawing/2014/main" id="{1E6DCE32-76B0-4DE9-B2E5-5C9BE33FF3D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12" name="Arrow: Pentagon 11">
            <a:extLst>
              <a:ext uri="{FF2B5EF4-FFF2-40B4-BE49-F238E27FC236}">
                <a16:creationId xmlns="" xmlns:a16="http://schemas.microsoft.com/office/drawing/2014/main" id="{15A220DF-E61B-47A8-B7D4-E90AF6067A8A}"/>
              </a:ext>
            </a:extLst>
          </p:cNvPr>
          <p:cNvSpPr/>
          <p:nvPr userDrawn="1"/>
        </p:nvSpPr>
        <p:spPr>
          <a:xfrm>
            <a:off x="0" y="625118"/>
            <a:ext cx="5594465" cy="818707"/>
          </a:xfrm>
          <a:prstGeom prst="homePlate">
            <a:avLst>
              <a:gd name="adj" fmla="val 33712"/>
            </a:avLst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662B2EF-8F58-4BDD-82B8-A46CC71D1DAB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D786102-938D-43F5-B02C-E5C164A36403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5AAE6D7-2A66-4B34-AFE8-644D5BFE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74D2352-C0DA-4CCC-8143-BE1A1F740FC3}"/>
              </a:ext>
            </a:extLst>
          </p:cNvPr>
          <p:cNvGrpSpPr/>
          <p:nvPr userDrawn="1"/>
        </p:nvGrpSpPr>
        <p:grpSpPr>
          <a:xfrm>
            <a:off x="5481997" y="625117"/>
            <a:ext cx="1009648" cy="818707"/>
            <a:chOff x="4426282" y="625118"/>
            <a:chExt cx="1009648" cy="818707"/>
          </a:xfrm>
          <a:solidFill>
            <a:srgbClr val="004A87"/>
          </a:solidFill>
        </p:grpSpPr>
        <p:sp>
          <p:nvSpPr>
            <p:cNvPr id="18" name="Arrow: Chevron 17">
              <a:extLst>
                <a:ext uri="{FF2B5EF4-FFF2-40B4-BE49-F238E27FC236}">
                  <a16:creationId xmlns="" xmlns:a16="http://schemas.microsoft.com/office/drawing/2014/main" id="{E89D0DA0-4FD5-492D-9D71-532CB319515A}"/>
                </a:ext>
              </a:extLst>
            </p:cNvPr>
            <p:cNvSpPr/>
            <p:nvPr/>
          </p:nvSpPr>
          <p:spPr>
            <a:xfrm>
              <a:off x="4426282" y="625118"/>
              <a:ext cx="581024" cy="818707"/>
            </a:xfrm>
            <a:prstGeom prst="chevron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Chevron 18">
              <a:extLst>
                <a:ext uri="{FF2B5EF4-FFF2-40B4-BE49-F238E27FC236}">
                  <a16:creationId xmlns="" xmlns:a16="http://schemas.microsoft.com/office/drawing/2014/main" id="{A57D0C08-43C9-4F29-A043-B16E13B75EC8}"/>
                </a:ext>
              </a:extLst>
            </p:cNvPr>
            <p:cNvSpPr/>
            <p:nvPr/>
          </p:nvSpPr>
          <p:spPr>
            <a:xfrm>
              <a:off x="4854906" y="625118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lide Number Placeholder 3">
            <a:extLst>
              <a:ext uri="{FF2B5EF4-FFF2-40B4-BE49-F238E27FC236}">
                <a16:creationId xmlns="" xmlns:a16="http://schemas.microsoft.com/office/drawing/2014/main" id="{6C1D572F-0E92-41D1-90B9-1D7E085B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132649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DAF70748-0045-48F1-8267-7B1B7E91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33" y="371688"/>
            <a:ext cx="101415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26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ht4Fin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5A2FE49-4F7B-4C91-A42D-F8691E7005C9}"/>
              </a:ext>
            </a:extLst>
          </p:cNvPr>
          <p:cNvSpPr/>
          <p:nvPr userDrawn="1"/>
        </p:nvSpPr>
        <p:spPr>
          <a:xfrm>
            <a:off x="7805745" y="0"/>
            <a:ext cx="438625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63D71EF-B808-43DF-BCE8-D9A4C56C49CC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0A4EAA8-FA00-47C8-AA8B-C16D2CDBD3B9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682569A-CB9C-483C-8D53-175FCF8C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78500CF-D2EB-4F5B-B159-0C47887A8A49}"/>
              </a:ext>
            </a:extLst>
          </p:cNvPr>
          <p:cNvSpPr/>
          <p:nvPr userDrawn="1"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DCDA744-6C01-46DF-9E84-0DAC0791724A}"/>
              </a:ext>
            </a:extLst>
          </p:cNvPr>
          <p:cNvSpPr/>
          <p:nvPr userDrawn="1"/>
        </p:nvSpPr>
        <p:spPr>
          <a:xfrm>
            <a:off x="7531770" y="30707"/>
            <a:ext cx="1383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5D48E72B-4958-4A93-B662-0BF1FF560F32}"/>
              </a:ext>
            </a:extLst>
          </p:cNvPr>
          <p:cNvSpPr txBox="1">
            <a:spLocks/>
          </p:cNvSpPr>
          <p:nvPr userDrawn="1"/>
        </p:nvSpPr>
        <p:spPr>
          <a:xfrm>
            <a:off x="8365254" y="1506870"/>
            <a:ext cx="3962399" cy="4970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latin typeface="Franklin Gothic Medium Cond" panose="020B0606030402020204" pitchFamily="34" charset="0"/>
              </a:rPr>
              <a:t>Launched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>
                <a:latin typeface="+mj-lt"/>
              </a:rPr>
              <a:t>Summer 2017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latin typeface="Franklin Gothic Medium Cond" panose="020B0606030402020204" pitchFamily="34" charset="0"/>
              </a:rPr>
              <a:t>Tools/Resources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>
                <a:latin typeface="+mj-lt"/>
              </a:rPr>
              <a:t>nasfaa.org/Fight4FinAid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latin typeface="Franklin Gothic Medium Cond" panose="020B0606030402020204" pitchFamily="34" charset="0"/>
              </a:rPr>
              <a:t>‘Like’ Us on Facebook!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>
                <a:latin typeface="+mj-lt"/>
              </a:rPr>
              <a:t>facebook.com/Fight4FinAid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>
                <a:latin typeface="Franklin Gothic Medium Cond" panose="020B0606030402020204" pitchFamily="34" charset="0"/>
              </a:rPr>
              <a:t>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B45A1E2-56C8-4197-9768-5F74BCEF3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801" y="1607028"/>
            <a:ext cx="4076843" cy="449605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7AEE608-245E-46AF-9FAE-3FB0F19D0337}"/>
              </a:ext>
            </a:extLst>
          </p:cNvPr>
          <p:cNvCxnSpPr/>
          <p:nvPr userDrawn="1"/>
        </p:nvCxnSpPr>
        <p:spPr>
          <a:xfrm>
            <a:off x="9212239" y="1173707"/>
            <a:ext cx="14596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F2483457-3445-4BB6-884B-E61665865246}"/>
              </a:ext>
            </a:extLst>
          </p:cNvPr>
          <p:cNvCxnSpPr/>
          <p:nvPr userDrawn="1"/>
        </p:nvCxnSpPr>
        <p:spPr>
          <a:xfrm>
            <a:off x="9212239" y="5188436"/>
            <a:ext cx="14596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4">
            <a:extLst>
              <a:ext uri="{FF2B5EF4-FFF2-40B4-BE49-F238E27FC236}">
                <a16:creationId xmlns="" xmlns:a16="http://schemas.microsoft.com/office/drawing/2014/main" id="{14FC02BF-A6A3-4BA9-BC96-6AD3A580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="" xmlns:a16="http://schemas.microsoft.com/office/drawing/2014/main" id="{7355DB02-B894-4AF0-9508-2C583128B39C}"/>
              </a:ext>
            </a:extLst>
          </p:cNvPr>
          <p:cNvSpPr txBox="1">
            <a:spLocks/>
          </p:cNvSpPr>
          <p:nvPr userDrawn="1"/>
        </p:nvSpPr>
        <p:spPr>
          <a:xfrm>
            <a:off x="838200" y="671911"/>
            <a:ext cx="8309022" cy="1929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rgbClr val="DF7F26"/>
                </a:solidFill>
                <a:latin typeface="Franklin Gothic Medium Cond" panose="020B0606030402020204" pitchFamily="34" charset="0"/>
              </a:rPr>
              <a:t>#Fight4FinAid Campaign</a:t>
            </a:r>
          </a:p>
        </p:txBody>
      </p:sp>
    </p:spTree>
    <p:extLst>
      <p:ext uri="{BB962C8B-B14F-4D97-AF65-F5344CB8AC3E}">
        <p14:creationId xmlns:p14="http://schemas.microsoft.com/office/powerpoint/2010/main" val="2378549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_Resourc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A059BA1-0FDB-43C9-B121-743F22DB49E5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2AE829D1-68AE-4128-B5B7-31D215701ABD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FB22E5B7-894E-431F-A328-3E6E86D0B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09A17F5-BCDF-49A5-9228-645F7156C4BE}"/>
              </a:ext>
            </a:extLst>
          </p:cNvPr>
          <p:cNvSpPr/>
          <p:nvPr userDrawn="1"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pic>
        <p:nvPicPr>
          <p:cNvPr id="23" name="Picture 22" descr="legislative_tracker_250.png">
            <a:extLst>
              <a:ext uri="{FF2B5EF4-FFF2-40B4-BE49-F238E27FC236}">
                <a16:creationId xmlns="" xmlns:a16="http://schemas.microsoft.com/office/drawing/2014/main" id="{930286BC-687F-4CE6-8643-5AF528159B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600" y1="34800" x2="32600" y2="34800"/>
                        <a14:foregroundMark x1="53600" y1="74200" x2="53600" y2="74200"/>
                        <a14:foregroundMark x1="39200" y1="58400" x2="39200" y2="58400"/>
                        <a14:foregroundMark x1="51200" y1="55200" x2="51200" y2="55200"/>
                        <a14:foregroundMark x1="30600" y1="62000" x2="30600" y2="62000"/>
                        <a14:foregroundMark x1="33800" y1="44800" x2="33800" y2="44800"/>
                        <a14:foregroundMark x1="63400" y1="61400" x2="63400" y2="61400"/>
                        <a14:foregroundMark x1="79800" y1="71000" x2="79800" y2="71000"/>
                        <a14:foregroundMark x1="84800" y1="72800" x2="84800" y2="72800"/>
                        <a14:foregroundMark x1="74800" y1="69800" x2="74800" y2="69800"/>
                        <a14:foregroundMark x1="74800" y1="72400" x2="74800" y2="72400"/>
                        <a14:foregroundMark x1="75200" y1="75200" x2="75200" y2="75200"/>
                        <a14:foregroundMark x1="69600" y1="66600" x2="69600" y2="66600"/>
                        <a14:foregroundMark x1="64800" y1="57600" x2="64800" y2="57600"/>
                        <a14:foregroundMark x1="63000" y1="52200" x2="63000" y2="52200"/>
                        <a14:foregroundMark x1="60000" y1="46600" x2="60000" y2="46600"/>
                        <a14:foregroundMark x1="56800" y1="37800" x2="56800" y2="37800"/>
                        <a14:foregroundMark x1="54200" y1="32400" x2="54200" y2="32400"/>
                        <a14:foregroundMark x1="41600" y1="80800" x2="41600" y2="80800"/>
                        <a14:foregroundMark x1="39200" y1="31000" x2="39200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716" y="1589988"/>
            <a:ext cx="2286000" cy="2286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47741C47-A5D3-4759-B3BC-12B1EADE13C3}"/>
              </a:ext>
            </a:extLst>
          </p:cNvPr>
          <p:cNvSpPr txBox="1">
            <a:spLocks/>
          </p:cNvSpPr>
          <p:nvPr userDrawn="1"/>
        </p:nvSpPr>
        <p:spPr>
          <a:xfrm>
            <a:off x="1034716" y="4083895"/>
            <a:ext cx="851845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4000" dirty="0">
                <a:latin typeface="Franklin Gothic Medium Cond" panose="020B0606030402020204" pitchFamily="34" charset="0"/>
              </a:rPr>
              <a:t>The Capitol Recap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>
                <a:latin typeface="+mj-lt"/>
              </a:rPr>
              <a:t>Monthly series in </a:t>
            </a:r>
            <a:r>
              <a:rPr lang="en-US" sz="3200" i="1" dirty="0">
                <a:latin typeface="+mj-lt"/>
              </a:rPr>
              <a:t>Today’s News </a:t>
            </a:r>
            <a:r>
              <a:rPr lang="en-US" sz="3200" dirty="0">
                <a:latin typeface="+mj-lt"/>
              </a:rPr>
              <a:t>that lists and summarizes newly-introduced legislation</a:t>
            </a:r>
          </a:p>
        </p:txBody>
      </p:sp>
      <p:pic>
        <p:nvPicPr>
          <p:cNvPr id="30" name="Picture 29" descr="capitol_recap_250x250.png">
            <a:extLst>
              <a:ext uri="{FF2B5EF4-FFF2-40B4-BE49-F238E27FC236}">
                <a16:creationId xmlns="" xmlns:a16="http://schemas.microsoft.com/office/drawing/2014/main" id="{20B2E0DA-7117-4220-9053-70E9FA1C71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286" y="3645821"/>
            <a:ext cx="2041449" cy="2041449"/>
          </a:xfrm>
          <a:prstGeom prst="rect">
            <a:avLst/>
          </a:prstGeom>
        </p:spPr>
      </p:pic>
      <p:sp>
        <p:nvSpPr>
          <p:cNvPr id="31" name="Slide Number Placeholder 11">
            <a:extLst>
              <a:ext uri="{FF2B5EF4-FFF2-40B4-BE49-F238E27FC236}">
                <a16:creationId xmlns="" xmlns:a16="http://schemas.microsoft.com/office/drawing/2014/main" id="{C0E7CA55-F3D8-48A8-8951-032B14B6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112A2BA8-C384-4570-88EF-111B0879784C}"/>
              </a:ext>
            </a:extLst>
          </p:cNvPr>
          <p:cNvSpPr txBox="1">
            <a:spLocks/>
          </p:cNvSpPr>
          <p:nvPr userDrawn="1"/>
        </p:nvSpPr>
        <p:spPr>
          <a:xfrm>
            <a:off x="3517232" y="1934875"/>
            <a:ext cx="8309022" cy="19299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5200" dirty="0">
                <a:latin typeface="Franklin Gothic Medium Cond" panose="020B0606030402020204" pitchFamily="34" charset="0"/>
              </a:rPr>
              <a:t>NASFAA Legislative Tracker</a:t>
            </a:r>
          </a:p>
          <a:p>
            <a:pPr>
              <a:lnSpc>
                <a:spcPct val="110000"/>
              </a:lnSpc>
              <a:spcBef>
                <a:spcPts val="0"/>
              </a:spcBef>
              <a:buFontTx/>
              <a:buChar char="-"/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Comprehensive list of all student aid-related legislation introduced in this session of Congress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en-US" sz="41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Organized by subject area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2DF31939-78FF-4184-9B5F-FD744D8AB117}"/>
              </a:ext>
            </a:extLst>
          </p:cNvPr>
          <p:cNvSpPr txBox="1">
            <a:spLocks/>
          </p:cNvSpPr>
          <p:nvPr userDrawn="1"/>
        </p:nvSpPr>
        <p:spPr>
          <a:xfrm>
            <a:off x="838200" y="671911"/>
            <a:ext cx="8309022" cy="1929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rgbClr val="B83F97"/>
                </a:solidFill>
                <a:latin typeface="Franklin Gothic Medium Cond" panose="020B0606030402020204" pitchFamily="34" charset="0"/>
              </a:rPr>
              <a:t>NASFAA 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3021918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ine_Resourc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07120A-41C7-46DD-AD9C-33F24498B6D5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2106B310-50EB-4D7C-A779-C70B1D6CF868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B7CE44CE-E51D-46A7-94F0-C52773920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4D048CB-BB60-47EA-A22E-E85C9BD168FE}"/>
              </a:ext>
            </a:extLst>
          </p:cNvPr>
          <p:cNvSpPr/>
          <p:nvPr userDrawn="1"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="" xmlns:a16="http://schemas.microsoft.com/office/drawing/2014/main" id="{38D6355F-E774-4DDD-A35A-973C2B9F64BF}"/>
              </a:ext>
            </a:extLst>
          </p:cNvPr>
          <p:cNvSpPr txBox="1">
            <a:spLocks/>
          </p:cNvSpPr>
          <p:nvPr userDrawn="1"/>
        </p:nvSpPr>
        <p:spPr>
          <a:xfrm>
            <a:off x="3316705" y="4246102"/>
            <a:ext cx="8037095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800" dirty="0">
                <a:latin typeface="Franklin Gothic Medium Cond" panose="020B0606030402020204" pitchFamily="34" charset="0"/>
              </a:rPr>
              <a:t>Off the Cuff Podcast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>
                <a:latin typeface="+mj-lt"/>
              </a:rPr>
              <a:t>Weekly podcast with NASFAA staff and colleagues on student aid policy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11D91ED-C0ED-4E81-9C57-19A9F4256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439815">
            <a:off x="1383085" y="4041744"/>
            <a:ext cx="1525826" cy="2250593"/>
          </a:xfrm>
          <a:prstGeom prst="rect">
            <a:avLst/>
          </a:prstGeom>
        </p:spPr>
      </p:pic>
      <p:pic>
        <p:nvPicPr>
          <p:cNvPr id="28" name="Picture 27" descr="fic_tool.jpg">
            <a:extLst>
              <a:ext uri="{FF2B5EF4-FFF2-40B4-BE49-F238E27FC236}">
                <a16:creationId xmlns="" xmlns:a16="http://schemas.microsoft.com/office/drawing/2014/main" id="{BF8BF83F-7037-47C0-86C8-DCB1FB639A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24" y="708660"/>
            <a:ext cx="2953742" cy="3806475"/>
          </a:xfrm>
          <a:prstGeom prst="rect">
            <a:avLst/>
          </a:prstGeom>
        </p:spPr>
      </p:pic>
      <p:sp>
        <p:nvSpPr>
          <p:cNvPr id="29" name="Slide Number Placeholder 8">
            <a:extLst>
              <a:ext uri="{FF2B5EF4-FFF2-40B4-BE49-F238E27FC236}">
                <a16:creationId xmlns="" xmlns:a16="http://schemas.microsoft.com/office/drawing/2014/main" id="{B71DBC1F-1D31-4791-ABE8-1EA76332E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E592A6E6-0A7E-427F-B464-28BDC169F519}"/>
              </a:ext>
            </a:extLst>
          </p:cNvPr>
          <p:cNvSpPr txBox="1">
            <a:spLocks/>
          </p:cNvSpPr>
          <p:nvPr userDrawn="1"/>
        </p:nvSpPr>
        <p:spPr>
          <a:xfrm>
            <a:off x="933804" y="1803722"/>
            <a:ext cx="7931727" cy="18992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800" dirty="0">
                <a:latin typeface="Franklin Gothic Medium Cond" panose="020B0606030402020204" pitchFamily="34" charset="0"/>
              </a:rPr>
              <a:t>Federal Budget &amp; Appropriations Page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Interactive chart on the federal budget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Budget and appropriations news archive from </a:t>
            </a:r>
            <a:r>
              <a:rPr lang="en-US" sz="2800" i="1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Today’s News</a:t>
            </a:r>
            <a:endParaRPr lang="en-US" sz="2800" kern="1200" dirty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8225C16E-D9D2-4BDA-A181-2E1EAEC04C71}"/>
              </a:ext>
            </a:extLst>
          </p:cNvPr>
          <p:cNvSpPr txBox="1">
            <a:spLocks/>
          </p:cNvSpPr>
          <p:nvPr userDrawn="1"/>
        </p:nvSpPr>
        <p:spPr>
          <a:xfrm>
            <a:off x="845812" y="610229"/>
            <a:ext cx="7931727" cy="1899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rgbClr val="B83F97"/>
                </a:solidFill>
                <a:latin typeface="Franklin Gothic Medium Cond" panose="020B0606030402020204" pitchFamily="34" charset="0"/>
              </a:rPr>
              <a:t>NASFAA 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3069625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cy_Opportun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EC60755-A8B2-4CD3-BBDF-1E9CD99D2BA2}"/>
              </a:ext>
            </a:extLst>
          </p:cNvPr>
          <p:cNvSpPr/>
          <p:nvPr userDrawn="1"/>
        </p:nvSpPr>
        <p:spPr>
          <a:xfrm>
            <a:off x="261691" y="2529627"/>
            <a:ext cx="7292608" cy="250819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D496997-6B80-45B9-B12C-2739CEAAF8AF}"/>
              </a:ext>
            </a:extLst>
          </p:cNvPr>
          <p:cNvSpPr/>
          <p:nvPr userDrawn="1"/>
        </p:nvSpPr>
        <p:spPr>
          <a:xfrm>
            <a:off x="7242617" y="0"/>
            <a:ext cx="1477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ED65D5E-5D4E-47C3-B8F5-8FB4FF5F4981}"/>
              </a:ext>
            </a:extLst>
          </p:cNvPr>
          <p:cNvSpPr/>
          <p:nvPr userDrawn="1"/>
        </p:nvSpPr>
        <p:spPr>
          <a:xfrm>
            <a:off x="7549289" y="0"/>
            <a:ext cx="464271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BA03D78-8B9C-4B2A-A4A2-C06F60EC77EA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A5DA95B-D89E-433F-8B16-F5392E71E676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1B7EB47-03D5-4B29-8CCE-4A285A95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E92D1137-3B0E-4E07-BDA4-3D024C91EA7D}"/>
              </a:ext>
            </a:extLst>
          </p:cNvPr>
          <p:cNvGrpSpPr/>
          <p:nvPr userDrawn="1"/>
        </p:nvGrpSpPr>
        <p:grpSpPr>
          <a:xfrm>
            <a:off x="874426" y="1515265"/>
            <a:ext cx="5124038" cy="926214"/>
            <a:chOff x="675816" y="1553177"/>
            <a:chExt cx="5124038" cy="926214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C6B78076-6D32-459E-8B59-73B47E5BA0AD}"/>
                </a:ext>
              </a:extLst>
            </p:cNvPr>
            <p:cNvSpPr/>
            <p:nvPr/>
          </p:nvSpPr>
          <p:spPr>
            <a:xfrm>
              <a:off x="838199" y="1648394"/>
              <a:ext cx="49616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4A87"/>
                  </a:solidFill>
                  <a:latin typeface="Franklin Gothic Medium Cond" panose="020B0606030402020204" pitchFamily="34" charset="0"/>
                </a:rPr>
                <a:t>Volunteer!</a:t>
              </a:r>
            </a:p>
            <a:p>
              <a:r>
                <a:rPr lang="en-US" sz="2000" dirty="0">
                  <a:latin typeface="+mj-lt"/>
                </a:rPr>
                <a:t>Work with and support NASFAA’s policy team:</a:t>
              </a:r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="" xmlns:a16="http://schemas.microsoft.com/office/drawing/2014/main" id="{EE150B2F-D781-48E0-AF5D-BC492D5DE78B}"/>
                </a:ext>
              </a:extLst>
            </p:cNvPr>
            <p:cNvSpPr/>
            <p:nvPr/>
          </p:nvSpPr>
          <p:spPr>
            <a:xfrm rot="7746005">
              <a:off x="616602" y="1612391"/>
              <a:ext cx="284421" cy="165993"/>
            </a:xfrm>
            <a:prstGeom prst="triangle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4A87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7AD7776-9C74-43EC-8190-0851E103F071}"/>
              </a:ext>
            </a:extLst>
          </p:cNvPr>
          <p:cNvGrpSpPr/>
          <p:nvPr userDrawn="1"/>
        </p:nvGrpSpPr>
        <p:grpSpPr>
          <a:xfrm>
            <a:off x="2320758" y="5271605"/>
            <a:ext cx="4516237" cy="1183304"/>
            <a:chOff x="2085080" y="5360596"/>
            <a:chExt cx="4516237" cy="1183304"/>
          </a:xfrm>
        </p:grpSpPr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66A23DCC-05D8-4463-9B00-360465427887}"/>
                </a:ext>
              </a:extLst>
            </p:cNvPr>
            <p:cNvSpPr/>
            <p:nvPr/>
          </p:nvSpPr>
          <p:spPr>
            <a:xfrm>
              <a:off x="2085080" y="5405127"/>
              <a:ext cx="451623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6"/>
                  </a:solidFill>
                  <a:latin typeface="Franklin Gothic Medium Cond" panose="020B0606030402020204" pitchFamily="34" charset="0"/>
                </a:rPr>
                <a:t>Stay Informed</a:t>
              </a:r>
            </a:p>
            <a:p>
              <a:pPr algn="r"/>
              <a:r>
                <a:rPr lang="en-US" sz="2000" dirty="0">
                  <a:latin typeface="+mj-lt"/>
                </a:rPr>
                <a:t>Read NASFAA’s </a:t>
              </a:r>
              <a:r>
                <a:rPr lang="en-US" sz="2000" i="1" dirty="0">
                  <a:latin typeface="+mj-lt"/>
                </a:rPr>
                <a:t>Today’s News </a:t>
              </a:r>
              <a:r>
                <a:rPr lang="en-US" sz="2000" dirty="0">
                  <a:latin typeface="+mj-lt"/>
                </a:rPr>
                <a:t>and Policy and Advocacy Webpages on nasfaa.org</a:t>
              </a: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="" xmlns:a16="http://schemas.microsoft.com/office/drawing/2014/main" id="{00252B44-90BE-47B5-9240-478E5BBFC0A8}"/>
                </a:ext>
              </a:extLst>
            </p:cNvPr>
            <p:cNvSpPr/>
            <p:nvPr/>
          </p:nvSpPr>
          <p:spPr>
            <a:xfrm rot="7746005">
              <a:off x="4426568" y="5419810"/>
              <a:ext cx="284421" cy="16599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83F97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6D4C84EC-1A06-4C1B-AB08-9F4A15198E68}"/>
              </a:ext>
            </a:extLst>
          </p:cNvPr>
          <p:cNvGrpSpPr/>
          <p:nvPr userDrawn="1"/>
        </p:nvGrpSpPr>
        <p:grpSpPr>
          <a:xfrm>
            <a:off x="7763166" y="1336506"/>
            <a:ext cx="4092872" cy="4184987"/>
            <a:chOff x="7761930" y="973401"/>
            <a:chExt cx="4092872" cy="4184987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6E07569C-92E7-4A12-911C-83B5E9D3DCCB}"/>
                </a:ext>
              </a:extLst>
            </p:cNvPr>
            <p:cNvGrpSpPr/>
            <p:nvPr/>
          </p:nvGrpSpPr>
          <p:grpSpPr>
            <a:xfrm>
              <a:off x="7761930" y="1354049"/>
              <a:ext cx="4092872" cy="3559156"/>
              <a:chOff x="7772403" y="1743603"/>
              <a:chExt cx="4092872" cy="355915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6763C6C0-CA7F-4F8A-A367-AA92CEFC7E40}"/>
                  </a:ext>
                </a:extLst>
              </p:cNvPr>
              <p:cNvSpPr/>
              <p:nvPr/>
            </p:nvSpPr>
            <p:spPr>
              <a:xfrm>
                <a:off x="7894487" y="1855661"/>
                <a:ext cx="3970788" cy="344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ED7D31"/>
                    </a:solidFill>
                    <a:latin typeface="Franklin Gothic Medium Cond" panose="020B0606030402020204" pitchFamily="34" charset="0"/>
                  </a:rPr>
                  <a:t>Write and Visit Your Member of Congress</a:t>
                </a:r>
              </a:p>
              <a:p>
                <a:endParaRPr lang="en-US" sz="1050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Share your advocacy efforts with NASFAA, so we can support and assist you</a:t>
                </a:r>
              </a:p>
              <a:p>
                <a:endParaRPr lang="en-US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New education committee members mean new states in the mix!</a:t>
                </a: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="" xmlns:a16="http://schemas.microsoft.com/office/drawing/2014/main" id="{A251A37D-E756-4651-BE36-52FA07BAF868}"/>
                  </a:ext>
                </a:extLst>
              </p:cNvPr>
              <p:cNvSpPr/>
              <p:nvPr/>
            </p:nvSpPr>
            <p:spPr>
              <a:xfrm rot="7746005">
                <a:off x="7713189" y="1802817"/>
                <a:ext cx="284421" cy="165993"/>
              </a:xfrm>
              <a:prstGeom prst="triangl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B83F97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72BC2251-10F9-42FF-9872-E1AFAC55EF7E}"/>
                </a:ext>
              </a:extLst>
            </p:cNvPr>
            <p:cNvGrpSpPr/>
            <p:nvPr/>
          </p:nvGrpSpPr>
          <p:grpSpPr>
            <a:xfrm>
              <a:off x="9271108" y="973401"/>
              <a:ext cx="1199072" cy="4184987"/>
              <a:chOff x="9247517" y="1022485"/>
              <a:chExt cx="1199072" cy="41849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F2E79FD9-8414-4B4A-A0FD-BF7786A8CAC4}"/>
                  </a:ext>
                </a:extLst>
              </p:cNvPr>
              <p:cNvCxnSpPr/>
              <p:nvPr/>
            </p:nvCxnSpPr>
            <p:spPr>
              <a:xfrm>
                <a:off x="9247517" y="1022485"/>
                <a:ext cx="1199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9DD82D37-38A3-45F9-B224-14CF6623AA54}"/>
                  </a:ext>
                </a:extLst>
              </p:cNvPr>
              <p:cNvCxnSpPr/>
              <p:nvPr/>
            </p:nvCxnSpPr>
            <p:spPr>
              <a:xfrm>
                <a:off x="9247517" y="5207472"/>
                <a:ext cx="1199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0F2BDB6-8301-42D0-8689-F4F87E18E2D1}"/>
              </a:ext>
            </a:extLst>
          </p:cNvPr>
          <p:cNvSpPr/>
          <p:nvPr userDrawn="1"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B0020A40-0ACE-415E-8F12-044246587962}"/>
              </a:ext>
            </a:extLst>
          </p:cNvPr>
          <p:cNvGrpSpPr/>
          <p:nvPr userDrawn="1"/>
        </p:nvGrpSpPr>
        <p:grpSpPr>
          <a:xfrm>
            <a:off x="467811" y="2715404"/>
            <a:ext cx="6578613" cy="2138114"/>
            <a:chOff x="467811" y="2731733"/>
            <a:chExt cx="6578613" cy="2138114"/>
          </a:xfrm>
        </p:grpSpPr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8CC4F825-96AF-4052-A848-6F905FFF5ECD}"/>
                </a:ext>
              </a:extLst>
            </p:cNvPr>
            <p:cNvSpPr/>
            <p:nvPr/>
          </p:nvSpPr>
          <p:spPr>
            <a:xfrm>
              <a:off x="4940422" y="2779597"/>
              <a:ext cx="2053518" cy="20902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CCEE655A-8D63-40EF-8D9B-97EE54D099DD}"/>
                </a:ext>
              </a:extLst>
            </p:cNvPr>
            <p:cNvSpPr/>
            <p:nvPr/>
          </p:nvSpPr>
          <p:spPr>
            <a:xfrm>
              <a:off x="2722890" y="2751604"/>
              <a:ext cx="2053518" cy="20902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B1F3C54D-7ACA-4DA2-9BDF-723C1ECA7E11}"/>
                </a:ext>
              </a:extLst>
            </p:cNvPr>
            <p:cNvSpPr/>
            <p:nvPr/>
          </p:nvSpPr>
          <p:spPr>
            <a:xfrm>
              <a:off x="512968" y="2731733"/>
              <a:ext cx="2053518" cy="20902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00D8A04F-C00E-4D78-9AA2-A4BCF4B9CE04}"/>
                </a:ext>
              </a:extLst>
            </p:cNvPr>
            <p:cNvSpPr/>
            <p:nvPr/>
          </p:nvSpPr>
          <p:spPr>
            <a:xfrm>
              <a:off x="467811" y="3796729"/>
              <a:ext cx="21584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Franklin Gothic Medium Cond" panose="020B0606030402020204" pitchFamily="34" charset="0"/>
                </a:rPr>
                <a:t>Advocacy Pipeline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4682B548-07FC-4C8A-A07A-7DD8745A91C1}"/>
                </a:ext>
              </a:extLst>
            </p:cNvPr>
            <p:cNvSpPr/>
            <p:nvPr/>
          </p:nvSpPr>
          <p:spPr>
            <a:xfrm>
              <a:off x="2670406" y="3796729"/>
              <a:ext cx="21584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Franklin Gothic Medium Cond" panose="020B0606030402020204" pitchFamily="34" charset="0"/>
                </a:rPr>
                <a:t>Policy Task Forces</a:t>
              </a:r>
            </a:p>
          </p:txBody>
        </p:sp>
        <p:pic>
          <p:nvPicPr>
            <p:cNvPr id="49" name="Graphic 48" descr="Megaphone">
              <a:extLst>
                <a:ext uri="{FF2B5EF4-FFF2-40B4-BE49-F238E27FC236}">
                  <a16:creationId xmlns="" xmlns:a16="http://schemas.microsoft.com/office/drawing/2014/main" id="{803664F1-8EC4-4DC0-8E41-4A734C13F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5913" y="2971800"/>
              <a:ext cx="914400" cy="914400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BE6E5455-1C91-4B66-9C14-D64329355CDF}"/>
                </a:ext>
              </a:extLst>
            </p:cNvPr>
            <p:cNvSpPr/>
            <p:nvPr/>
          </p:nvSpPr>
          <p:spPr>
            <a:xfrm>
              <a:off x="4887938" y="3790567"/>
              <a:ext cx="215848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Franklin Gothic Medium Cond" panose="020B0606030402020204" pitchFamily="34" charset="0"/>
                </a:rPr>
                <a:t>Get Students Involved!</a:t>
              </a:r>
            </a:p>
          </p:txBody>
        </p:sp>
        <p:pic>
          <p:nvPicPr>
            <p:cNvPr id="51" name="Graphic 50" descr="Chat">
              <a:extLst>
                <a:ext uri="{FF2B5EF4-FFF2-40B4-BE49-F238E27FC236}">
                  <a16:creationId xmlns="" xmlns:a16="http://schemas.microsoft.com/office/drawing/2014/main" id="{AEB7D3B6-DDEF-4E2D-8505-D23DB8F34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97458" y="3082384"/>
              <a:ext cx="914400" cy="914400"/>
            </a:xfrm>
            <a:prstGeom prst="rect">
              <a:avLst/>
            </a:prstGeom>
          </p:spPr>
        </p:pic>
      </p:grpSp>
      <p:pic>
        <p:nvPicPr>
          <p:cNvPr id="52" name="Graphic 51" descr="Users">
            <a:extLst>
              <a:ext uri="{FF2B5EF4-FFF2-40B4-BE49-F238E27FC236}">
                <a16:creationId xmlns="" xmlns:a16="http://schemas.microsoft.com/office/drawing/2014/main" id="{EC2B6C99-0F3E-4AE0-A30D-E4E40D007DD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81" y="3047767"/>
            <a:ext cx="914400" cy="914400"/>
          </a:xfrm>
          <a:prstGeom prst="rect">
            <a:avLst/>
          </a:prstGeom>
        </p:spPr>
      </p:pic>
      <p:sp>
        <p:nvSpPr>
          <p:cNvPr id="53" name="Slide Number Placeholder 3">
            <a:extLst>
              <a:ext uri="{FF2B5EF4-FFF2-40B4-BE49-F238E27FC236}">
                <a16:creationId xmlns="" xmlns:a16="http://schemas.microsoft.com/office/drawing/2014/main" id="{C655F511-463A-4C4A-A821-C3CE572E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="" xmlns:a16="http://schemas.microsoft.com/office/drawing/2014/main" id="{4B9AE0B0-2F81-40C7-95CA-3FEABF9D8266}"/>
              </a:ext>
            </a:extLst>
          </p:cNvPr>
          <p:cNvSpPr txBox="1">
            <a:spLocks/>
          </p:cNvSpPr>
          <p:nvPr userDrawn="1"/>
        </p:nvSpPr>
        <p:spPr>
          <a:xfrm>
            <a:off x="645167" y="505531"/>
            <a:ext cx="8309022" cy="1929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rgbClr val="B83F97"/>
                </a:solidFill>
                <a:latin typeface="Franklin Gothic Medium Cond" panose="020B0606030402020204" pitchFamily="34" charset="0"/>
              </a:rPr>
              <a:t>Advocacy Opportunities</a:t>
            </a:r>
          </a:p>
        </p:txBody>
      </p:sp>
    </p:spTree>
    <p:extLst>
      <p:ext uri="{BB962C8B-B14F-4D97-AF65-F5344CB8AC3E}">
        <p14:creationId xmlns:p14="http://schemas.microsoft.com/office/powerpoint/2010/main" val="210252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383D9-F1DE-4D82-AE65-BD0A37CA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1242"/>
          </a:xfrm>
        </p:spPr>
        <p:txBody>
          <a:bodyPr/>
          <a:lstStyle>
            <a:lvl1pPr>
              <a:defRPr>
                <a:solidFill>
                  <a:srgbClr val="004A87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40A3B9-31F7-45F5-83F2-C4AF175CC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67"/>
            <a:ext cx="105156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Calibri Light" panose="020F0302020204030204" pitchFamily="34" charset="0"/>
              <a:buChar char="-"/>
              <a:defRPr>
                <a:latin typeface="+mj-lt"/>
              </a:defRPr>
            </a:lvl2pPr>
            <a:lvl3pPr marL="1143000" indent="-228600">
              <a:buFont typeface="Calibri Light" panose="020F0302020204030204" pitchFamily="34" charset="0"/>
              <a:buChar char="»"/>
              <a:defRPr>
                <a:latin typeface="+mj-lt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E06CA0-1228-4E75-9B0E-C1086CB7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8EA5671-C96A-4625-BEF1-9699BD56ECA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372AC03E-6010-42AE-8035-FE35D9DAF2D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4B561C9-92BF-4EF1-8EAA-FCDA6768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A91E1F9-5D8F-42AB-923E-76240C06808C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53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tional_Conference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F52ED0A-AB91-4199-9967-39255C136121}"/>
              </a:ext>
            </a:extLst>
          </p:cNvPr>
          <p:cNvSpPr/>
          <p:nvPr userDrawn="1"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98C47C97-AA29-403A-ABEF-E63CBCF2BF9B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5932F8E9-3812-457C-B85F-09DAF756A19C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E887E4E6-7C74-4875-BAC5-597BAAFAB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E668B38-9953-4782-B272-25CEDE442E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986" y="2248330"/>
            <a:ext cx="5253177" cy="3052096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5B10C6C0-F977-41CF-9EA9-9A29F309070A}"/>
              </a:ext>
            </a:extLst>
          </p:cNvPr>
          <p:cNvSpPr txBox="1">
            <a:spLocks/>
          </p:cNvSpPr>
          <p:nvPr userDrawn="1"/>
        </p:nvSpPr>
        <p:spPr>
          <a:xfrm>
            <a:off x="833576" y="1877110"/>
            <a:ext cx="4865095" cy="3951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Char char="»"/>
            </a:pPr>
            <a:r>
              <a:rPr lang="en-US" dirty="0">
                <a:latin typeface="+mj-lt"/>
              </a:rPr>
              <a:t>Teach, learn, network, and share best practices alongside nearly 2,300 student aid professionals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Char char="»"/>
            </a:pPr>
            <a:r>
              <a:rPr lang="en-US" dirty="0">
                <a:latin typeface="+mj-lt"/>
              </a:rPr>
              <a:t>NASFAA Live option expanded this year!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Char char="»"/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 Light" panose="020F0302020204030204" pitchFamily="34" charset="0"/>
              <a:buChar char="»"/>
            </a:pPr>
            <a:r>
              <a:rPr lang="en-US" dirty="0">
                <a:latin typeface="+mj-lt"/>
              </a:rPr>
              <a:t>Visit nasfaa.org/conference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Calibri Light" panose="020F0302020204030204" pitchFamily="34" charset="0"/>
              <a:buChar char="»"/>
            </a:pPr>
            <a:endParaRPr lang="en-US" dirty="0"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Calibri Light" panose="020F0302020204030204" pitchFamily="34" charset="0"/>
              <a:buChar char="»"/>
            </a:pPr>
            <a:endParaRPr lang="en-US" dirty="0">
              <a:latin typeface="+mj-lt"/>
            </a:endParaRPr>
          </a:p>
        </p:txBody>
      </p:sp>
      <p:sp>
        <p:nvSpPr>
          <p:cNvPr id="24" name="Slide Number Placeholder 12">
            <a:extLst>
              <a:ext uri="{FF2B5EF4-FFF2-40B4-BE49-F238E27FC236}">
                <a16:creationId xmlns="" xmlns:a16="http://schemas.microsoft.com/office/drawing/2014/main" id="{68638764-DB6C-4A9E-9646-EDEDAB47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827B1750-7693-4B85-BFF9-FCFC290F6449}"/>
              </a:ext>
            </a:extLst>
          </p:cNvPr>
          <p:cNvSpPr txBox="1">
            <a:spLocks/>
          </p:cNvSpPr>
          <p:nvPr userDrawn="1"/>
        </p:nvSpPr>
        <p:spPr>
          <a:xfrm>
            <a:off x="838199" y="771667"/>
            <a:ext cx="10766367" cy="1929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rgbClr val="DF7F26"/>
                </a:solidFill>
                <a:latin typeface="Franklin Gothic Medium Cond" panose="020B0606030402020204" pitchFamily="34" charset="0"/>
              </a:rPr>
              <a:t>Join Us for the 2019 NASFAA National Conference!</a:t>
            </a:r>
          </a:p>
        </p:txBody>
      </p:sp>
    </p:spTree>
    <p:extLst>
      <p:ext uri="{BB962C8B-B14F-4D97-AF65-F5344CB8AC3E}">
        <p14:creationId xmlns:p14="http://schemas.microsoft.com/office/powerpoint/2010/main" val="415636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_NASF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="" xmlns:a16="http://schemas.microsoft.com/office/drawing/2014/main" id="{7A77DFDC-90BF-4BE1-94E0-E4B1FAD118A6}"/>
              </a:ext>
            </a:extLst>
          </p:cNvPr>
          <p:cNvSpPr/>
          <p:nvPr userDrawn="1"/>
        </p:nvSpPr>
        <p:spPr>
          <a:xfrm>
            <a:off x="0" y="2735471"/>
            <a:ext cx="1733541" cy="3858000"/>
          </a:xfrm>
          <a:custGeom>
            <a:avLst/>
            <a:gdLst>
              <a:gd name="connsiteX0" fmla="*/ 0 w 1733541"/>
              <a:gd name="connsiteY0" fmla="*/ 0 h 3858000"/>
              <a:gd name="connsiteX1" fmla="*/ 51774 w 1733541"/>
              <a:gd name="connsiteY1" fmla="*/ 7359 h 3858000"/>
              <a:gd name="connsiteX2" fmla="*/ 1733541 w 1733541"/>
              <a:gd name="connsiteY2" fmla="*/ 1929000 h 3858000"/>
              <a:gd name="connsiteX3" fmla="*/ 51774 w 1733541"/>
              <a:gd name="connsiteY3" fmla="*/ 3850642 h 3858000"/>
              <a:gd name="connsiteX4" fmla="*/ 0 w 1733541"/>
              <a:gd name="connsiteY4" fmla="*/ 3858000 h 3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541" h="3858000">
                <a:moveTo>
                  <a:pt x="0" y="0"/>
                </a:moveTo>
                <a:lnTo>
                  <a:pt x="51774" y="7359"/>
                </a:lnTo>
                <a:cubicBezTo>
                  <a:pt x="1011557" y="190261"/>
                  <a:pt x="1733541" y="981111"/>
                  <a:pt x="1733541" y="1929000"/>
                </a:cubicBezTo>
                <a:cubicBezTo>
                  <a:pt x="1733541" y="2876889"/>
                  <a:pt x="1011557" y="3667740"/>
                  <a:pt x="51774" y="3850642"/>
                </a:cubicBezTo>
                <a:lnTo>
                  <a:pt x="0" y="3858000"/>
                </a:lnTo>
                <a:close/>
              </a:path>
            </a:pathLst>
          </a:custGeom>
          <a:solidFill>
            <a:srgbClr val="004A87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="" xmlns:a16="http://schemas.microsoft.com/office/drawing/2014/main" id="{9B753EA6-5F0D-4F12-ADC0-4AB336803CED}"/>
              </a:ext>
            </a:extLst>
          </p:cNvPr>
          <p:cNvSpPr/>
          <p:nvPr userDrawn="1"/>
        </p:nvSpPr>
        <p:spPr>
          <a:xfrm>
            <a:off x="3494026" y="-15874"/>
            <a:ext cx="5368414" cy="3495090"/>
          </a:xfrm>
          <a:custGeom>
            <a:avLst/>
            <a:gdLst>
              <a:gd name="connsiteX0" fmla="*/ 148481 w 5368414"/>
              <a:gd name="connsiteY0" fmla="*/ 0 h 3495090"/>
              <a:gd name="connsiteX1" fmla="*/ 5219934 w 5368414"/>
              <a:gd name="connsiteY1" fmla="*/ 0 h 3495090"/>
              <a:gd name="connsiteX2" fmla="*/ 5247737 w 5368414"/>
              <a:gd name="connsiteY2" fmla="*/ 74615 h 3495090"/>
              <a:gd name="connsiteX3" fmla="*/ 5368414 w 5368414"/>
              <a:gd name="connsiteY3" fmla="*/ 858620 h 3495090"/>
              <a:gd name="connsiteX4" fmla="*/ 2684207 w 5368414"/>
              <a:gd name="connsiteY4" fmla="*/ 3495090 h 3495090"/>
              <a:gd name="connsiteX5" fmla="*/ 0 w 5368414"/>
              <a:gd name="connsiteY5" fmla="*/ 858620 h 3495090"/>
              <a:gd name="connsiteX6" fmla="*/ 120677 w 5368414"/>
              <a:gd name="connsiteY6" fmla="*/ 74615 h 349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8414" h="3495090">
                <a:moveTo>
                  <a:pt x="148481" y="0"/>
                </a:moveTo>
                <a:lnTo>
                  <a:pt x="5219934" y="0"/>
                </a:lnTo>
                <a:lnTo>
                  <a:pt x="5247737" y="74615"/>
                </a:lnTo>
                <a:cubicBezTo>
                  <a:pt x="5326165" y="322282"/>
                  <a:pt x="5368414" y="585605"/>
                  <a:pt x="5368414" y="858620"/>
                </a:cubicBezTo>
                <a:cubicBezTo>
                  <a:pt x="5368414" y="2314702"/>
                  <a:pt x="4166654" y="3495090"/>
                  <a:pt x="2684207" y="3495090"/>
                </a:cubicBezTo>
                <a:cubicBezTo>
                  <a:pt x="1201760" y="3495090"/>
                  <a:pt x="0" y="2314702"/>
                  <a:pt x="0" y="858620"/>
                </a:cubicBezTo>
                <a:cubicBezTo>
                  <a:pt x="0" y="585605"/>
                  <a:pt x="42250" y="322282"/>
                  <a:pt x="120677" y="74615"/>
                </a:cubicBezTo>
                <a:close/>
              </a:path>
            </a:pathLst>
          </a:custGeom>
          <a:solidFill>
            <a:srgbClr val="004A87">
              <a:alpha val="1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E076476-9C6E-4A1F-8B95-716208DA3654}"/>
              </a:ext>
            </a:extLst>
          </p:cNvPr>
          <p:cNvSpPr/>
          <p:nvPr userDrawn="1"/>
        </p:nvSpPr>
        <p:spPr>
          <a:xfrm>
            <a:off x="7242617" y="0"/>
            <a:ext cx="1477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25DBA836-DE77-48A4-B9A3-EA1DA711DEC2}"/>
              </a:ext>
            </a:extLst>
          </p:cNvPr>
          <p:cNvSpPr/>
          <p:nvPr userDrawn="1"/>
        </p:nvSpPr>
        <p:spPr>
          <a:xfrm>
            <a:off x="7549289" y="0"/>
            <a:ext cx="464271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7475C6D0-56DD-4038-84B6-DC374774F2DB}"/>
              </a:ext>
            </a:extLst>
          </p:cNvPr>
          <p:cNvGrpSpPr/>
          <p:nvPr userDrawn="1"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59" name="Rectangle 58">
              <a:extLst>
                <a:ext uri="{FF2B5EF4-FFF2-40B4-BE49-F238E27FC236}">
                  <a16:creationId xmlns="" xmlns:a16="http://schemas.microsoft.com/office/drawing/2014/main" id="{58BE8697-37F5-400C-BFF7-011BB85FD610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>
              <a:extLst>
                <a:ext uri="{FF2B5EF4-FFF2-40B4-BE49-F238E27FC236}">
                  <a16:creationId xmlns="" xmlns:a16="http://schemas.microsoft.com/office/drawing/2014/main" id="{0CB03D6E-C2D3-4D07-9FE9-3D950C20E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7A8DCAEF-371A-4EB1-AA35-1CE1A3FFDAC6}"/>
              </a:ext>
            </a:extLst>
          </p:cNvPr>
          <p:cNvGrpSpPr/>
          <p:nvPr userDrawn="1"/>
        </p:nvGrpSpPr>
        <p:grpSpPr>
          <a:xfrm>
            <a:off x="672322" y="2844266"/>
            <a:ext cx="5717838" cy="2423160"/>
            <a:chOff x="905171" y="3148598"/>
            <a:chExt cx="5717838" cy="2423160"/>
          </a:xfrm>
        </p:grpSpPr>
        <p:sp>
          <p:nvSpPr>
            <p:cNvPr id="62" name="Rectangle 61">
              <a:extLst>
                <a:ext uri="{FF2B5EF4-FFF2-40B4-BE49-F238E27FC236}">
                  <a16:creationId xmlns="" xmlns:a16="http://schemas.microsoft.com/office/drawing/2014/main" id="{ED53A117-5C9C-4FE4-98F7-9E6D2FC555B5}"/>
                </a:ext>
              </a:extLst>
            </p:cNvPr>
            <p:cNvSpPr/>
            <p:nvPr/>
          </p:nvSpPr>
          <p:spPr>
            <a:xfrm>
              <a:off x="2701255" y="4067790"/>
              <a:ext cx="2158486" cy="584775"/>
            </a:xfrm>
            <a:prstGeom prst="rect">
              <a:avLst/>
            </a:prstGeom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Franklin Gothic Medium Cond" panose="020B0606030402020204" pitchFamily="34" charset="0"/>
                </a:rPr>
                <a:t>at</a:t>
              </a:r>
              <a:endParaRPr lang="en-US" dirty="0">
                <a:latin typeface="+mj-lt"/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146AE711-1151-489E-A045-0531218A3AD0}"/>
                </a:ext>
              </a:extLst>
            </p:cNvPr>
            <p:cNvGrpSpPr/>
            <p:nvPr/>
          </p:nvGrpSpPr>
          <p:grpSpPr>
            <a:xfrm>
              <a:off x="905171" y="3148598"/>
              <a:ext cx="2468880" cy="2423160"/>
              <a:chOff x="905171" y="3148598"/>
              <a:chExt cx="2468880" cy="2423160"/>
            </a:xfrm>
          </p:grpSpPr>
          <p:sp>
            <p:nvSpPr>
              <p:cNvPr id="68" name="Oval 67">
                <a:extLst>
                  <a:ext uri="{FF2B5EF4-FFF2-40B4-BE49-F238E27FC236}">
                    <a16:creationId xmlns="" xmlns:a16="http://schemas.microsoft.com/office/drawing/2014/main" id="{083599DE-0963-4027-A291-8C57BC067938}"/>
                  </a:ext>
                </a:extLst>
              </p:cNvPr>
              <p:cNvSpPr/>
              <p:nvPr/>
            </p:nvSpPr>
            <p:spPr>
              <a:xfrm>
                <a:off x="905171" y="3148598"/>
                <a:ext cx="2468880" cy="24231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Graphic 68" descr="Users">
                <a:extLst>
                  <a:ext uri="{FF2B5EF4-FFF2-40B4-BE49-F238E27FC236}">
                    <a16:creationId xmlns="" xmlns:a16="http://schemas.microsoft.com/office/drawing/2014/main" id="{D37F17F9-F8D9-42EB-9B32-7D9DE7BB9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15967" y="3314700"/>
                <a:ext cx="839738" cy="839738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="" xmlns:a16="http://schemas.microsoft.com/office/drawing/2014/main" id="{A6F649B2-6F65-4706-9669-550D032E8203}"/>
                  </a:ext>
                </a:extLst>
              </p:cNvPr>
              <p:cNvSpPr/>
              <p:nvPr/>
            </p:nvSpPr>
            <p:spPr>
              <a:xfrm>
                <a:off x="1056593" y="4032737"/>
                <a:ext cx="2158486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Franklin Gothic Medium Cond" panose="020B0606030402020204" pitchFamily="34" charset="0"/>
                  </a:rPr>
                  <a:t>22,000+</a:t>
                </a:r>
              </a:p>
              <a:p>
                <a:pPr algn="ctr"/>
                <a:r>
                  <a:rPr lang="en-US" dirty="0">
                    <a:latin typeface="+mj-lt"/>
                  </a:rPr>
                  <a:t>Financial Assistance Professionals</a:t>
                </a:r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="" xmlns:a16="http://schemas.microsoft.com/office/drawing/2014/main" id="{FE905120-4D9A-4E0E-9E88-F17D7CA29A14}"/>
                </a:ext>
              </a:extLst>
            </p:cNvPr>
            <p:cNvGrpSpPr/>
            <p:nvPr/>
          </p:nvGrpSpPr>
          <p:grpSpPr>
            <a:xfrm>
              <a:off x="4154129" y="3148598"/>
              <a:ext cx="2468880" cy="2423160"/>
              <a:chOff x="4154129" y="3148598"/>
              <a:chExt cx="2468880" cy="2423160"/>
            </a:xfrm>
          </p:grpSpPr>
          <p:sp>
            <p:nvSpPr>
              <p:cNvPr id="65" name="Oval 64">
                <a:extLst>
                  <a:ext uri="{FF2B5EF4-FFF2-40B4-BE49-F238E27FC236}">
                    <a16:creationId xmlns="" xmlns:a16="http://schemas.microsoft.com/office/drawing/2014/main" id="{4363B1B7-1A5A-43D9-A3B9-ECC8676C384C}"/>
                  </a:ext>
                </a:extLst>
              </p:cNvPr>
              <p:cNvSpPr/>
              <p:nvPr/>
            </p:nvSpPr>
            <p:spPr>
              <a:xfrm>
                <a:off x="4154129" y="3148598"/>
                <a:ext cx="2468880" cy="242316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6" name="Graphic 65" descr="Bank">
                <a:extLst>
                  <a:ext uri="{FF2B5EF4-FFF2-40B4-BE49-F238E27FC236}">
                    <a16:creationId xmlns="" xmlns:a16="http://schemas.microsoft.com/office/drawing/2014/main" id="{BC9C446B-3253-47F1-8E75-0FB5F556A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06031" y="3322535"/>
                <a:ext cx="765076" cy="765076"/>
              </a:xfrm>
              <a:prstGeom prst="rect">
                <a:avLst/>
              </a:prstGeom>
            </p:spPr>
          </p:pic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A665522D-D47B-4AB3-BD0D-7DB4E1EC180C}"/>
                  </a:ext>
                </a:extLst>
              </p:cNvPr>
              <p:cNvSpPr/>
              <p:nvPr/>
            </p:nvSpPr>
            <p:spPr>
              <a:xfrm>
                <a:off x="4309326" y="4032737"/>
                <a:ext cx="2158486" cy="1138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latin typeface="Franklin Gothic Medium Cond" panose="020B0606030402020204" pitchFamily="34" charset="0"/>
                  </a:rPr>
                  <a:t>3,000</a:t>
                </a:r>
              </a:p>
              <a:p>
                <a:pPr algn="ctr"/>
                <a:r>
                  <a:rPr lang="en-US" dirty="0">
                    <a:latin typeface="+mj-lt"/>
                  </a:rPr>
                  <a:t>Colleges, universities, and career schools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73E24B00-5EF0-4615-A802-5E796E8B68F7}"/>
              </a:ext>
            </a:extLst>
          </p:cNvPr>
          <p:cNvGrpSpPr/>
          <p:nvPr userDrawn="1"/>
        </p:nvGrpSpPr>
        <p:grpSpPr>
          <a:xfrm>
            <a:off x="435227" y="1515498"/>
            <a:ext cx="4678620" cy="1233990"/>
            <a:chOff x="675816" y="1553177"/>
            <a:chExt cx="4678620" cy="1233990"/>
          </a:xfrm>
        </p:grpSpPr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7D7AFC88-2FD8-4FB8-8A4A-71E6937538F5}"/>
                </a:ext>
              </a:extLst>
            </p:cNvPr>
            <p:cNvSpPr/>
            <p:nvPr/>
          </p:nvSpPr>
          <p:spPr>
            <a:xfrm>
              <a:off x="838199" y="1648394"/>
              <a:ext cx="451623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B83F97"/>
                  </a:solidFill>
                  <a:latin typeface="Franklin Gothic Medium Cond" panose="020B0606030402020204" pitchFamily="34" charset="0"/>
                </a:rPr>
                <a:t>Who We Are</a:t>
              </a:r>
            </a:p>
            <a:p>
              <a:r>
                <a:rPr lang="en-US" sz="2000" dirty="0">
                  <a:latin typeface="+mj-lt"/>
                </a:rPr>
                <a:t>NASFAA member institutions serve 9 out of every 10 undergraduates in the U.S.</a:t>
              </a:r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="" xmlns:a16="http://schemas.microsoft.com/office/drawing/2014/main" id="{1C8264F7-141C-4171-812E-243A293A63BC}"/>
                </a:ext>
              </a:extLst>
            </p:cNvPr>
            <p:cNvSpPr/>
            <p:nvPr/>
          </p:nvSpPr>
          <p:spPr>
            <a:xfrm rot="7746005">
              <a:off x="616602" y="1612391"/>
              <a:ext cx="284421" cy="165993"/>
            </a:xfrm>
            <a:prstGeom prst="triangle">
              <a:avLst/>
            </a:prstGeom>
            <a:solidFill>
              <a:srgbClr val="B8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83F97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B1854AAB-9C33-44F2-977B-8FEDCB97F4E0}"/>
              </a:ext>
            </a:extLst>
          </p:cNvPr>
          <p:cNvGrpSpPr/>
          <p:nvPr userDrawn="1"/>
        </p:nvGrpSpPr>
        <p:grpSpPr>
          <a:xfrm>
            <a:off x="8098812" y="1354049"/>
            <a:ext cx="3573254" cy="3358451"/>
            <a:chOff x="8109285" y="1743603"/>
            <a:chExt cx="3573254" cy="3358451"/>
          </a:xfrm>
        </p:grpSpPr>
        <p:sp>
          <p:nvSpPr>
            <p:cNvPr id="75" name="Rectangle 74">
              <a:extLst>
                <a:ext uri="{FF2B5EF4-FFF2-40B4-BE49-F238E27FC236}">
                  <a16:creationId xmlns="" xmlns:a16="http://schemas.microsoft.com/office/drawing/2014/main" id="{4178744A-E3C9-4D71-A8A0-EB509789B15E}"/>
                </a:ext>
              </a:extLst>
            </p:cNvPr>
            <p:cNvSpPr/>
            <p:nvPr/>
          </p:nvSpPr>
          <p:spPr>
            <a:xfrm>
              <a:off x="8230448" y="1808845"/>
              <a:ext cx="3452091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ED7D31"/>
                  </a:solidFill>
                  <a:latin typeface="Franklin Gothic Medium Cond" panose="020B0606030402020204" pitchFamily="34" charset="0"/>
                </a:rPr>
                <a:t>Our Mission</a:t>
              </a:r>
            </a:p>
            <a:p>
              <a:r>
                <a:rPr lang="en-US" sz="2000" dirty="0">
                  <a:latin typeface="+mj-lt"/>
                </a:rPr>
                <a:t>NASFAA provides professional development and services for financial aid administrators; advocates for public policies that increase student access and success; serves as a forum on student financial aid issues, and is committed to diversity throughout all activities.</a:t>
              </a:r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="" xmlns:a16="http://schemas.microsoft.com/office/drawing/2014/main" id="{EEBFFE1D-A001-4896-8135-83FB0A2C2656}"/>
                </a:ext>
              </a:extLst>
            </p:cNvPr>
            <p:cNvSpPr/>
            <p:nvPr/>
          </p:nvSpPr>
          <p:spPr>
            <a:xfrm rot="7746005">
              <a:off x="8050071" y="1802817"/>
              <a:ext cx="284421" cy="165993"/>
            </a:xfrm>
            <a:prstGeom prst="triangl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83F97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AE7F8A55-531E-43C8-AB68-B70EFF75E05F}"/>
              </a:ext>
            </a:extLst>
          </p:cNvPr>
          <p:cNvGrpSpPr/>
          <p:nvPr userDrawn="1"/>
        </p:nvGrpSpPr>
        <p:grpSpPr>
          <a:xfrm>
            <a:off x="2245509" y="5442658"/>
            <a:ext cx="4516237" cy="1183304"/>
            <a:chOff x="2085080" y="5360596"/>
            <a:chExt cx="4516237" cy="1183304"/>
          </a:xfrm>
        </p:grpSpPr>
        <p:sp>
          <p:nvSpPr>
            <p:cNvPr id="78" name="Rectangle 77">
              <a:extLst>
                <a:ext uri="{FF2B5EF4-FFF2-40B4-BE49-F238E27FC236}">
                  <a16:creationId xmlns="" xmlns:a16="http://schemas.microsoft.com/office/drawing/2014/main" id="{734A03A9-FC05-4958-8057-D2136E992F35}"/>
                </a:ext>
              </a:extLst>
            </p:cNvPr>
            <p:cNvSpPr/>
            <p:nvPr/>
          </p:nvSpPr>
          <p:spPr>
            <a:xfrm>
              <a:off x="2085080" y="5405127"/>
              <a:ext cx="451623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6"/>
                  </a:solidFill>
                  <a:latin typeface="Franklin Gothic Medium Cond" panose="020B0606030402020204" pitchFamily="34" charset="0"/>
                </a:rPr>
                <a:t>Our Vision</a:t>
              </a:r>
            </a:p>
            <a:p>
              <a:pPr algn="r"/>
              <a:r>
                <a:rPr lang="en-US" sz="2000" dirty="0">
                  <a:latin typeface="+mj-lt"/>
                </a:rPr>
                <a:t>Shaping the future by promoting student access and success in higher education</a:t>
              </a:r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="" xmlns:a16="http://schemas.microsoft.com/office/drawing/2014/main" id="{B018CD90-6FDA-45C7-82CF-922CDA7965FF}"/>
                </a:ext>
              </a:extLst>
            </p:cNvPr>
            <p:cNvSpPr/>
            <p:nvPr/>
          </p:nvSpPr>
          <p:spPr>
            <a:xfrm rot="7746005">
              <a:off x="4907830" y="5419810"/>
              <a:ext cx="284421" cy="16599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83F97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E19C6C98-BEFC-43A0-A6DF-C85FB42B90C4}"/>
              </a:ext>
            </a:extLst>
          </p:cNvPr>
          <p:cNvGrpSpPr/>
          <p:nvPr userDrawn="1"/>
        </p:nvGrpSpPr>
        <p:grpSpPr>
          <a:xfrm>
            <a:off x="9271108" y="973401"/>
            <a:ext cx="1199072" cy="4184987"/>
            <a:chOff x="9247517" y="1022485"/>
            <a:chExt cx="1199072" cy="418498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9E552F9E-E5D3-4A96-9E96-0597D7D9F917}"/>
                </a:ext>
              </a:extLst>
            </p:cNvPr>
            <p:cNvCxnSpPr/>
            <p:nvPr/>
          </p:nvCxnSpPr>
          <p:spPr>
            <a:xfrm>
              <a:off x="9247517" y="1022485"/>
              <a:ext cx="11990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282D7FB7-871B-4381-8F9D-BA776EC9071D}"/>
                </a:ext>
              </a:extLst>
            </p:cNvPr>
            <p:cNvCxnSpPr/>
            <p:nvPr/>
          </p:nvCxnSpPr>
          <p:spPr>
            <a:xfrm>
              <a:off x="9247517" y="5207472"/>
              <a:ext cx="11990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3C844F19-FED6-46A9-962E-B68F0A999891}"/>
              </a:ext>
            </a:extLst>
          </p:cNvPr>
          <p:cNvGrpSpPr/>
          <p:nvPr userDrawn="1"/>
        </p:nvGrpSpPr>
        <p:grpSpPr>
          <a:xfrm>
            <a:off x="0" y="179965"/>
            <a:ext cx="10671918" cy="1325563"/>
            <a:chOff x="0" y="371689"/>
            <a:chExt cx="10671918" cy="1325563"/>
          </a:xfrm>
        </p:grpSpPr>
        <p:sp>
          <p:nvSpPr>
            <p:cNvPr id="84" name="Arrow: Pentagon 83">
              <a:extLst>
                <a:ext uri="{FF2B5EF4-FFF2-40B4-BE49-F238E27FC236}">
                  <a16:creationId xmlns="" xmlns:a16="http://schemas.microsoft.com/office/drawing/2014/main" id="{3B0B9133-1846-4F4B-A02E-6365B64B5EF2}"/>
                </a:ext>
              </a:extLst>
            </p:cNvPr>
            <p:cNvSpPr/>
            <p:nvPr/>
          </p:nvSpPr>
          <p:spPr>
            <a:xfrm>
              <a:off x="0" y="625118"/>
              <a:ext cx="3831422" cy="818707"/>
            </a:xfrm>
            <a:prstGeom prst="homePlate">
              <a:avLst>
                <a:gd name="adj" fmla="val 37701"/>
              </a:avLst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83F97"/>
                </a:solidFill>
              </a:endParaRPr>
            </a:p>
          </p:txBody>
        </p:sp>
        <p:sp>
          <p:nvSpPr>
            <p:cNvPr id="85" name="Title 1">
              <a:extLst>
                <a:ext uri="{FF2B5EF4-FFF2-40B4-BE49-F238E27FC236}">
                  <a16:creationId xmlns="" xmlns:a16="http://schemas.microsoft.com/office/drawing/2014/main" id="{54A61C9A-F458-48B2-9F51-7A7FB5BCC85D}"/>
                </a:ext>
              </a:extLst>
            </p:cNvPr>
            <p:cNvSpPr txBox="1">
              <a:spLocks/>
            </p:cNvSpPr>
            <p:nvPr/>
          </p:nvSpPr>
          <p:spPr>
            <a:xfrm>
              <a:off x="156318" y="371689"/>
              <a:ext cx="1051560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About NASFAA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="" xmlns:a16="http://schemas.microsoft.com/office/drawing/2014/main" id="{538FE8B1-DE5C-45B2-ADBC-763F0828A0B0}"/>
                </a:ext>
              </a:extLst>
            </p:cNvPr>
            <p:cNvGrpSpPr/>
            <p:nvPr/>
          </p:nvGrpSpPr>
          <p:grpSpPr>
            <a:xfrm>
              <a:off x="3686048" y="625118"/>
              <a:ext cx="1080404" cy="818707"/>
              <a:chOff x="4441315" y="625118"/>
              <a:chExt cx="994615" cy="818707"/>
            </a:xfrm>
          </p:grpSpPr>
          <p:sp>
            <p:nvSpPr>
              <p:cNvPr id="87" name="Arrow: Chevron 86">
                <a:extLst>
                  <a:ext uri="{FF2B5EF4-FFF2-40B4-BE49-F238E27FC236}">
                    <a16:creationId xmlns="" xmlns:a16="http://schemas.microsoft.com/office/drawing/2014/main" id="{068722FA-9780-4325-BAD2-6A53DF7FF3B1}"/>
                  </a:ext>
                </a:extLst>
              </p:cNvPr>
              <p:cNvSpPr/>
              <p:nvPr/>
            </p:nvSpPr>
            <p:spPr>
              <a:xfrm>
                <a:off x="4441315" y="625118"/>
                <a:ext cx="581024" cy="818707"/>
              </a:xfrm>
              <a:prstGeom prst="chevron">
                <a:avLst/>
              </a:prstGeom>
              <a:solidFill>
                <a:srgbClr val="004A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Arrow: Chevron 87">
                <a:extLst>
                  <a:ext uri="{FF2B5EF4-FFF2-40B4-BE49-F238E27FC236}">
                    <a16:creationId xmlns="" xmlns:a16="http://schemas.microsoft.com/office/drawing/2014/main" id="{178468B8-BD32-43C7-82DF-5F575AB8D6FF}"/>
                  </a:ext>
                </a:extLst>
              </p:cNvPr>
              <p:cNvSpPr/>
              <p:nvPr/>
            </p:nvSpPr>
            <p:spPr>
              <a:xfrm>
                <a:off x="4854906" y="625118"/>
                <a:ext cx="581024" cy="818707"/>
              </a:xfrm>
              <a:prstGeom prst="chevron">
                <a:avLst/>
              </a:prstGeom>
              <a:solidFill>
                <a:srgbClr val="004A8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Slide Number Placeholder 12">
            <a:extLst>
              <a:ext uri="{FF2B5EF4-FFF2-40B4-BE49-F238E27FC236}">
                <a16:creationId xmlns="" xmlns:a16="http://schemas.microsoft.com/office/drawing/2014/main" id="{374FCD91-3AA8-4EFC-A9F1-7ED5F78F6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734161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4">
            <a:extLst>
              <a:ext uri="{FF2B5EF4-FFF2-40B4-BE49-F238E27FC236}">
                <a16:creationId xmlns="" xmlns:a16="http://schemas.microsoft.com/office/drawing/2014/main" id="{DB754056-DBC0-4F05-A113-A8D7BAC3544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4A8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2F5597"/>
              </a:solidFill>
            </a:endParaRPr>
          </a:p>
        </p:txBody>
      </p:sp>
      <p:pic>
        <p:nvPicPr>
          <p:cNvPr id="38" name="Picture 37" descr="nasfaa_white.eps">
            <a:extLst>
              <a:ext uri="{FF2B5EF4-FFF2-40B4-BE49-F238E27FC236}">
                <a16:creationId xmlns="" xmlns:a16="http://schemas.microsoft.com/office/drawing/2014/main" id="{581B57F0-C9BF-4A57-9904-39D7D48D08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578" y="2438400"/>
            <a:ext cx="6419022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4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383D9-F1DE-4D82-AE65-BD0A37CAB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40A3B9-31F7-45F5-83F2-C4AF175CC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DA89A6-4709-48B2-AE24-00ED9E69E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187C3-94AD-4E50-903C-1D72C38CF925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6C279C5-CC0B-45B3-A8C2-25C81781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E06CA0-1228-4E75-9B0E-C1086CB7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430361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8723680-733B-4BE1-B653-E47BEE98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C56A6-0C17-4589-82C1-DC8AEFA3BA93}" type="datetime1">
              <a:rPr lang="en-US" smtClean="0"/>
              <a:t>4/29/19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42C7B49-A65F-43A0-BE3F-F0274FDB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AD959C7-AB1A-4C4B-917D-A95D043D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362429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383D9-F1DE-4D82-AE65-BD0A37CA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2929"/>
          </a:xfrm>
        </p:spPr>
        <p:txBody>
          <a:bodyPr/>
          <a:lstStyle>
            <a:lvl1pPr>
              <a:defRPr>
                <a:solidFill>
                  <a:srgbClr val="B83F97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40A3B9-31F7-45F5-83F2-C4AF175CC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054"/>
            <a:ext cx="105156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Calibri Light" panose="020F0302020204030204" pitchFamily="34" charset="0"/>
              <a:buChar char="-"/>
              <a:defRPr>
                <a:latin typeface="+mj-lt"/>
              </a:defRPr>
            </a:lvl2pPr>
            <a:lvl3pPr marL="1143000" indent="-228600">
              <a:buFont typeface="Calibri Light" panose="020F0302020204030204" pitchFamily="34" charset="0"/>
              <a:buChar char="»"/>
              <a:defRPr>
                <a:latin typeface="+mj-lt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E06CA0-1228-4E75-9B0E-C1086CB7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8EA5671-C96A-4625-BEF1-9699BD56ECA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372AC03E-6010-42AE-8035-FE35D9DAF2D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4B561C9-92BF-4EF1-8EAA-FCDA6768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A91E1F9-5D8F-42AB-923E-76240C06808C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8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383D9-F1DE-4D82-AE65-BD0A37CA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1366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40A3B9-31F7-45F5-83F2-C4AF175CC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491"/>
            <a:ext cx="105156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Calibri Light" panose="020F0302020204030204" pitchFamily="34" charset="0"/>
              <a:buChar char="-"/>
              <a:defRPr>
                <a:latin typeface="+mj-lt"/>
              </a:defRPr>
            </a:lvl2pPr>
            <a:lvl3pPr marL="1143000" indent="-228600">
              <a:buFont typeface="Calibri Light" panose="020F0302020204030204" pitchFamily="34" charset="0"/>
              <a:buChar char="»"/>
              <a:defRPr>
                <a:latin typeface="+mj-lt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E06CA0-1228-4E75-9B0E-C1086CB7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8EA5671-C96A-4625-BEF1-9699BD56ECA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372AC03E-6010-42AE-8035-FE35D9DAF2D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4B561C9-92BF-4EF1-8EAA-FCDA6768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A91E1F9-5D8F-42AB-923E-76240C06808C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7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383D9-F1DE-4D82-AE65-BD0A37CA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991"/>
          </a:xfrm>
        </p:spPr>
        <p:txBody>
          <a:bodyPr/>
          <a:lstStyle>
            <a:lvl1pPr>
              <a:defRPr>
                <a:solidFill>
                  <a:schemeClr val="accent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40A3B9-31F7-45F5-83F2-C4AF175CC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116"/>
            <a:ext cx="105156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Calibri Light" panose="020F0302020204030204" pitchFamily="34" charset="0"/>
              <a:buChar char="-"/>
              <a:defRPr>
                <a:latin typeface="+mj-lt"/>
              </a:defRPr>
            </a:lvl2pPr>
            <a:lvl3pPr marL="1143000" indent="-228600">
              <a:buFont typeface="Calibri Light" panose="020F0302020204030204" pitchFamily="34" charset="0"/>
              <a:buChar char="»"/>
              <a:defRPr>
                <a:latin typeface="+mj-lt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E06CA0-1228-4E75-9B0E-C1086CB7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8EA5671-C96A-4625-BEF1-9699BD56ECA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372AC03E-6010-42AE-8035-FE35D9DAF2D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4B561C9-92BF-4EF1-8EAA-FCDA6768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A91E1F9-5D8F-42AB-923E-76240C06808C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0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383D9-F1DE-4D82-AE65-BD0A37CA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4616"/>
          </a:xfrm>
        </p:spPr>
        <p:txBody>
          <a:bodyPr/>
          <a:lstStyle>
            <a:lvl1pPr>
              <a:defRPr>
                <a:solidFill>
                  <a:srgbClr val="57585A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40A3B9-31F7-45F5-83F2-C4AF175CC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41"/>
            <a:ext cx="105156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685800" indent="-228600">
              <a:buFont typeface="Calibri Light" panose="020F0302020204030204" pitchFamily="34" charset="0"/>
              <a:buChar char="-"/>
              <a:defRPr>
                <a:latin typeface="+mj-lt"/>
              </a:defRPr>
            </a:lvl2pPr>
            <a:lvl3pPr marL="1143000" indent="-228600">
              <a:buFont typeface="Calibri Light" panose="020F0302020204030204" pitchFamily="34" charset="0"/>
              <a:buChar char="»"/>
              <a:defRPr>
                <a:latin typeface="+mj-lt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E06CA0-1228-4E75-9B0E-C1086CB73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8EA5671-C96A-4625-BEF1-9699BD56ECA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372AC03E-6010-42AE-8035-FE35D9DAF2D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4B561C9-92BF-4EF1-8EAA-FCDA67687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A91E1F9-5D8F-42AB-923E-76240C06808C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57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9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A4535D6-9906-42C8-8648-D06B34E3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342"/>
            <a:ext cx="10515600" cy="1325563"/>
          </a:xfrm>
        </p:spPr>
        <p:txBody>
          <a:bodyPr/>
          <a:lstStyle>
            <a:lvl1pPr>
              <a:defRPr>
                <a:solidFill>
                  <a:srgbClr val="004A87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4083035-23BF-469B-8469-7FF806150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1257"/>
            <a:ext cx="12192000" cy="4172838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72C8A47F-8544-4F6B-8BA6-B25F39CA20ED}"/>
              </a:ext>
            </a:extLst>
          </p:cNvPr>
          <p:cNvSpPr/>
          <p:nvPr userDrawn="1"/>
        </p:nvSpPr>
        <p:spPr>
          <a:xfrm rot="5400000">
            <a:off x="469594" y="1084118"/>
            <a:ext cx="432411" cy="242612"/>
          </a:xfrm>
          <a:prstGeom prst="triangle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DC9BE87-958E-4265-B173-265B3B25DAD0}"/>
              </a:ext>
            </a:extLst>
          </p:cNvPr>
          <p:cNvSpPr/>
          <p:nvPr userDrawn="1"/>
        </p:nvSpPr>
        <p:spPr>
          <a:xfrm>
            <a:off x="0" y="1644227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00957B6-E5B1-4C43-8111-3BFEF5DAA724}"/>
              </a:ext>
            </a:extLst>
          </p:cNvPr>
          <p:cNvSpPr/>
          <p:nvPr userDrawn="1"/>
        </p:nvSpPr>
        <p:spPr>
          <a:xfrm>
            <a:off x="0" y="5609759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921903-93E1-425B-A62D-679B4216F1AE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11" name="Slide Number Placeholder 12">
            <a:extLst>
              <a:ext uri="{FF2B5EF4-FFF2-40B4-BE49-F238E27FC236}">
                <a16:creationId xmlns="" xmlns:a16="http://schemas.microsoft.com/office/drawing/2014/main" id="{9771E3B8-AE78-471F-9882-BCE9A3549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0560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A4535D6-9906-42C8-8648-D06B34E3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342"/>
            <a:ext cx="10515600" cy="1325563"/>
          </a:xfrm>
        </p:spPr>
        <p:txBody>
          <a:bodyPr/>
          <a:lstStyle>
            <a:lvl1pPr>
              <a:defRPr>
                <a:solidFill>
                  <a:srgbClr val="B83F97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4083035-23BF-469B-8469-7FF806150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1257"/>
            <a:ext cx="12192000" cy="4172838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72C8A47F-8544-4F6B-8BA6-B25F39CA20ED}"/>
              </a:ext>
            </a:extLst>
          </p:cNvPr>
          <p:cNvSpPr/>
          <p:nvPr userDrawn="1"/>
        </p:nvSpPr>
        <p:spPr>
          <a:xfrm rot="5400000">
            <a:off x="469594" y="1084118"/>
            <a:ext cx="432411" cy="242612"/>
          </a:xfrm>
          <a:prstGeom prst="triangle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DC9BE87-958E-4265-B173-265B3B25DAD0}"/>
              </a:ext>
            </a:extLst>
          </p:cNvPr>
          <p:cNvSpPr/>
          <p:nvPr userDrawn="1"/>
        </p:nvSpPr>
        <p:spPr>
          <a:xfrm>
            <a:off x="0" y="1644227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00957B6-E5B1-4C43-8111-3BFEF5DAA724}"/>
              </a:ext>
            </a:extLst>
          </p:cNvPr>
          <p:cNvSpPr/>
          <p:nvPr userDrawn="1"/>
        </p:nvSpPr>
        <p:spPr>
          <a:xfrm>
            <a:off x="0" y="5609759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921903-93E1-425B-A62D-679B4216F1AE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11" name="Slide Number Placeholder 12">
            <a:extLst>
              <a:ext uri="{FF2B5EF4-FFF2-40B4-BE49-F238E27FC236}">
                <a16:creationId xmlns="" xmlns:a16="http://schemas.microsoft.com/office/drawing/2014/main" id="{009B1BC1-073C-44B7-A5DA-2A942C60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1249667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="" xmlns:a16="http://schemas.microsoft.com/office/drawing/2014/main" id="{1A4535D6-9906-42C8-8648-D06B34E34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342"/>
            <a:ext cx="10515600" cy="1325563"/>
          </a:xfrm>
        </p:spPr>
        <p:txBody>
          <a:bodyPr/>
          <a:lstStyle>
            <a:lvl1pPr>
              <a:defRPr>
                <a:solidFill>
                  <a:srgbClr val="DF7F26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604D665C-9F41-433D-A3BD-B7DBAF445719}"/>
              </a:ext>
            </a:extLst>
          </p:cNvPr>
          <p:cNvGrpSpPr/>
          <p:nvPr userDrawn="1"/>
        </p:nvGrpSpPr>
        <p:grpSpPr>
          <a:xfrm>
            <a:off x="9366648" y="6103083"/>
            <a:ext cx="2630534" cy="754917"/>
            <a:chOff x="9356651" y="6103084"/>
            <a:chExt cx="2630534" cy="754917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F2547D3F-8C06-4B5D-AB70-3F392CE149BB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951BB709-A6D2-44AA-BC76-B8BDD193C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4083035-23BF-469B-8469-7FF8061508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71257"/>
            <a:ext cx="12192000" cy="4172838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72C8A47F-8544-4F6B-8BA6-B25F39CA20ED}"/>
              </a:ext>
            </a:extLst>
          </p:cNvPr>
          <p:cNvSpPr/>
          <p:nvPr userDrawn="1"/>
        </p:nvSpPr>
        <p:spPr>
          <a:xfrm rot="5400000">
            <a:off x="469594" y="1084118"/>
            <a:ext cx="432411" cy="242612"/>
          </a:xfrm>
          <a:prstGeom prst="triangle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DC9BE87-958E-4265-B173-265B3B25DAD0}"/>
              </a:ext>
            </a:extLst>
          </p:cNvPr>
          <p:cNvSpPr/>
          <p:nvPr userDrawn="1"/>
        </p:nvSpPr>
        <p:spPr>
          <a:xfrm>
            <a:off x="0" y="1644227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00957B6-E5B1-4C43-8111-3BFEF5DAA724}"/>
              </a:ext>
            </a:extLst>
          </p:cNvPr>
          <p:cNvSpPr/>
          <p:nvPr userDrawn="1"/>
        </p:nvSpPr>
        <p:spPr>
          <a:xfrm>
            <a:off x="0" y="5609759"/>
            <a:ext cx="12192000" cy="59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99921903-93E1-425B-A62D-679B4216F1AE}"/>
              </a:ext>
            </a:extLst>
          </p:cNvPr>
          <p:cNvSpPr/>
          <p:nvPr userDrawn="1"/>
        </p:nvSpPr>
        <p:spPr>
          <a:xfrm>
            <a:off x="0" y="-1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11" name="Slide Number Placeholder 12">
            <a:extLst>
              <a:ext uri="{FF2B5EF4-FFF2-40B4-BE49-F238E27FC236}">
                <a16:creationId xmlns="" xmlns:a16="http://schemas.microsoft.com/office/drawing/2014/main" id="{C6CD0461-4595-41E6-90AE-3551AA38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982074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DC214E1-78A1-4838-B1D4-FB3D2D705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103A898-D76B-4E04-BF3A-C478F39BE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81841C-1A70-4C58-9B69-9E9CBAAF8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B067-41C6-48F3-8611-D822C34621D1}" type="datetime1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FCF5146-89EF-47EA-B284-126819F40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D40F9E-E577-4BFB-86C6-CCC89CA8B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0315" y="827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>
                <a:defRPr/>
              </a:pPr>
              <a:t>‹#›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41112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61" r:id="rId5"/>
    <p:sldLayoutId id="2147483660" r:id="rId6"/>
    <p:sldLayoutId id="2147483651" r:id="rId7"/>
    <p:sldLayoutId id="2147483674" r:id="rId8"/>
    <p:sldLayoutId id="2147483671" r:id="rId9"/>
    <p:sldLayoutId id="2147483672" r:id="rId10"/>
    <p:sldLayoutId id="2147483673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55" r:id="rId20"/>
    <p:sldLayoutId id="2147483670" r:id="rId21"/>
    <p:sldLayoutId id="2147483675" r:id="rId22"/>
    <p:sldLayoutId id="2147483676" r:id="rId23"/>
    <p:sldLayoutId id="2147483677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jpe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svg"/><Relationship Id="rId5" Type="http://schemas.openxmlformats.org/officeDocument/2006/relationships/image" Target="../media/image14.png"/><Relationship Id="rId6" Type="http://schemas.openxmlformats.org/officeDocument/2006/relationships/image" Target="../media/image16.svg"/><Relationship Id="rId7" Type="http://schemas.openxmlformats.org/officeDocument/2006/relationships/image" Target="../media/image15.png"/><Relationship Id="rId8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https://link.axios.com/click/14781310.77615/aHR0cHM6Ly9oaWRkZW50cmliZXMudXMvP3V0bV9zb3VyY2U9bmV3c2xldHRlciZ1dG1fbWVkaXVtPWVtYWlsJnV0bV9jYW1wYWlnbj1uZXdzbGV0dGVyX2F4aW9zYW0mc3RyZWFtPXRvcA/59aeab40be0611211a8b4597B26718538" TargetMode="External"/><Relationship Id="rId3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CDEA7CA-352B-42C0-B99B-828D01C5A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3">
                  <a:lumMod val="95000"/>
                  <a:lumOff val="5000"/>
                </a:schemeClr>
              </a:gs>
              <a:gs pos="0">
                <a:schemeClr val="accent3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</p:pic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10C059B3-96EC-4900-91FB-E90FA86E1E07}"/>
              </a:ext>
            </a:extLst>
          </p:cNvPr>
          <p:cNvSpPr/>
          <p:nvPr/>
        </p:nvSpPr>
        <p:spPr>
          <a:xfrm rot="10800000">
            <a:off x="734214" y="0"/>
            <a:ext cx="3740946" cy="3140275"/>
          </a:xfrm>
          <a:custGeom>
            <a:avLst/>
            <a:gdLst>
              <a:gd name="connsiteX0" fmla="*/ 1870473 w 3740946"/>
              <a:gd name="connsiteY0" fmla="*/ 0 h 3140275"/>
              <a:gd name="connsiteX1" fmla="*/ 3740946 w 3740946"/>
              <a:gd name="connsiteY1" fmla="*/ 1806773 h 3140275"/>
              <a:gd name="connsiteX2" fmla="*/ 3193097 w 3740946"/>
              <a:gd name="connsiteY2" fmla="*/ 3084355 h 3140275"/>
              <a:gd name="connsiteX3" fmla="*/ 3129400 w 3740946"/>
              <a:gd name="connsiteY3" fmla="*/ 3140275 h 3140275"/>
              <a:gd name="connsiteX4" fmla="*/ 611546 w 3740946"/>
              <a:gd name="connsiteY4" fmla="*/ 3140275 h 3140275"/>
              <a:gd name="connsiteX5" fmla="*/ 547849 w 3740946"/>
              <a:gd name="connsiteY5" fmla="*/ 3084355 h 3140275"/>
              <a:gd name="connsiteX6" fmla="*/ 0 w 3740946"/>
              <a:gd name="connsiteY6" fmla="*/ 1806773 h 3140275"/>
              <a:gd name="connsiteX7" fmla="*/ 1870473 w 3740946"/>
              <a:gd name="connsiteY7" fmla="*/ 0 h 314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0946" h="3140275">
                <a:moveTo>
                  <a:pt x="1870473" y="0"/>
                </a:moveTo>
                <a:cubicBezTo>
                  <a:pt x="2903507" y="0"/>
                  <a:pt x="3740946" y="808920"/>
                  <a:pt x="3740946" y="1806773"/>
                </a:cubicBezTo>
                <a:cubicBezTo>
                  <a:pt x="3740946" y="2305700"/>
                  <a:pt x="3531586" y="2757393"/>
                  <a:pt x="3193097" y="3084355"/>
                </a:cubicBezTo>
                <a:lnTo>
                  <a:pt x="3129400" y="3140275"/>
                </a:lnTo>
                <a:lnTo>
                  <a:pt x="611546" y="3140275"/>
                </a:lnTo>
                <a:lnTo>
                  <a:pt x="547849" y="3084355"/>
                </a:lnTo>
                <a:cubicBezTo>
                  <a:pt x="209360" y="2757393"/>
                  <a:pt x="0" y="2305700"/>
                  <a:pt x="0" y="1806773"/>
                </a:cubicBezTo>
                <a:cubicBezTo>
                  <a:pt x="0" y="808920"/>
                  <a:pt x="837439" y="0"/>
                  <a:pt x="1870473" y="0"/>
                </a:cubicBezTo>
                <a:close/>
              </a:path>
            </a:pathLst>
          </a:custGeom>
          <a:solidFill>
            <a:srgbClr val="004A87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7DD81992-F083-4362-B177-C00DD28ABC5C}"/>
              </a:ext>
            </a:extLst>
          </p:cNvPr>
          <p:cNvSpPr/>
          <p:nvPr/>
        </p:nvSpPr>
        <p:spPr>
          <a:xfrm>
            <a:off x="-12308" y="2165746"/>
            <a:ext cx="2616995" cy="2555082"/>
          </a:xfrm>
          <a:prstGeom prst="ellipse">
            <a:avLst/>
          </a:prstGeom>
          <a:solidFill>
            <a:srgbClr val="DF7F26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A37BEE70-19AC-4A29-B830-C7BB4233215E}"/>
              </a:ext>
            </a:extLst>
          </p:cNvPr>
          <p:cNvSpPr/>
          <p:nvPr/>
        </p:nvSpPr>
        <p:spPr>
          <a:xfrm>
            <a:off x="1572750" y="1157506"/>
            <a:ext cx="5465100" cy="5572124"/>
          </a:xfrm>
          <a:prstGeom prst="ellipse">
            <a:avLst/>
          </a:prstGeom>
          <a:solidFill>
            <a:srgbClr val="B83F97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="" xmlns:a16="http://schemas.microsoft.com/office/drawing/2014/main" id="{5DD4DFFB-62DF-4770-B172-0F7AA9CAB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100" y="1837531"/>
            <a:ext cx="5486400" cy="994372"/>
          </a:xfrm>
        </p:spPr>
        <p:txBody>
          <a:bodyPr>
            <a:norm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National Association of Student </a:t>
            </a:r>
            <a:br>
              <a:rPr lang="en-US" sz="23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Financial Aid Administrators</a:t>
            </a:r>
            <a:endParaRPr lang="en-US" sz="23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A978237-E60C-4D06-B07D-646A22D580E9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07C594C6-277D-458E-8EBA-4E5075260131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5AFD02CF-0C1B-4EEF-A5AD-490C1B367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857F44F2-891C-4861-8A8F-6EB7D0DC2DE7}"/>
              </a:ext>
            </a:extLst>
          </p:cNvPr>
          <p:cNvCxnSpPr>
            <a:cxnSpLocks/>
          </p:cNvCxnSpPr>
          <p:nvPr/>
        </p:nvCxnSpPr>
        <p:spPr>
          <a:xfrm>
            <a:off x="3556000" y="3082568"/>
            <a:ext cx="1508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FE4DFC4-E759-4B7B-886D-FF1F41CDA48D}"/>
              </a:ext>
            </a:extLst>
          </p:cNvPr>
          <p:cNvCxnSpPr>
            <a:cxnSpLocks/>
          </p:cNvCxnSpPr>
          <p:nvPr/>
        </p:nvCxnSpPr>
        <p:spPr>
          <a:xfrm>
            <a:off x="3556000" y="4279744"/>
            <a:ext cx="15087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3">
            <a:extLst>
              <a:ext uri="{FF2B5EF4-FFF2-40B4-BE49-F238E27FC236}">
                <a16:creationId xmlns="" xmlns:a16="http://schemas.microsoft.com/office/drawing/2014/main" id="{B4EFF546-F8C0-4072-85E5-BCF8834AA6DB}"/>
              </a:ext>
            </a:extLst>
          </p:cNvPr>
          <p:cNvSpPr txBox="1">
            <a:spLocks/>
          </p:cNvSpPr>
          <p:nvPr/>
        </p:nvSpPr>
        <p:spPr>
          <a:xfrm>
            <a:off x="1562100" y="3150073"/>
            <a:ext cx="5486400" cy="11262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pc="1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Federal Update</a:t>
            </a:r>
            <a:endParaRPr 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0" name="Title 13">
            <a:extLst>
              <a:ext uri="{FF2B5EF4-FFF2-40B4-BE49-F238E27FC236}">
                <a16:creationId xmlns="" xmlns:a16="http://schemas.microsoft.com/office/drawing/2014/main" id="{C60AF8B0-A959-4C9A-8F6A-773A2949DBE2}"/>
              </a:ext>
            </a:extLst>
          </p:cNvPr>
          <p:cNvSpPr txBox="1">
            <a:spLocks/>
          </p:cNvSpPr>
          <p:nvPr/>
        </p:nvSpPr>
        <p:spPr>
          <a:xfrm>
            <a:off x="2452785" y="4638680"/>
            <a:ext cx="3716166" cy="13346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</a:rPr>
              <a:t>Megan Coval </a:t>
            </a:r>
            <a: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Franklin Gothic Medium Cond" panose="020B060603040202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COSUAA</a:t>
            </a:r>
            <a:endParaRPr lang="en-US" sz="2000" dirty="0" smtClean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chemeClr val="bg1"/>
                </a:solidFill>
                <a:latin typeface="Franklin Gothic Medium Cond" panose="020B0606030402020204" pitchFamily="34" charset="0"/>
              </a:rPr>
              <a:t>April 2019</a:t>
            </a:r>
            <a:endParaRPr lang="en-US" sz="2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C3A3CF2-9185-48F9-B408-68AF00D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4815" y="6451273"/>
            <a:ext cx="2743200" cy="365125"/>
          </a:xfrm>
        </p:spPr>
        <p:txBody>
          <a:bodyPr/>
          <a:lstStyle/>
          <a:p>
            <a:pPr algn="l"/>
            <a:r>
              <a:rPr lang="en-US" dirty="0"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8254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266EF-0893-45D7-9EBF-6C57DB7D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Divide between Republicans &amp; Democrats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EF1F12-BC61-4C7A-A8CD-2EE23AD5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10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308100"/>
            <a:ext cx="5613400" cy="4965700"/>
          </a:xfrm>
        </p:spPr>
      </p:pic>
    </p:spTree>
    <p:extLst>
      <p:ext uri="{BB962C8B-B14F-4D97-AF65-F5344CB8AC3E}">
        <p14:creationId xmlns:p14="http://schemas.microsoft.com/office/powerpoint/2010/main" val="2925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paultla.org/wp-content/uploads/2015/09/higher-education-act.jpg">
            <a:extLst>
              <a:ext uri="{FF2B5EF4-FFF2-40B4-BE49-F238E27FC236}">
                <a16:creationId xmlns="" xmlns:a16="http://schemas.microsoft.com/office/drawing/2014/main" id="{7AAB1337-E1CF-4482-BE4A-37F568C1C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A00872B6-7A28-4F05-9B11-16B57319BC64}"/>
              </a:ext>
            </a:extLst>
          </p:cNvPr>
          <p:cNvSpPr/>
          <p:nvPr/>
        </p:nvSpPr>
        <p:spPr>
          <a:xfrm>
            <a:off x="0" y="625118"/>
            <a:ext cx="4916818" cy="818707"/>
          </a:xfrm>
          <a:prstGeom prst="homePlate">
            <a:avLst>
              <a:gd name="adj" fmla="val 33712"/>
            </a:avLst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" y="3716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HEA Reauthorization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C6E155F-CAE8-478A-932B-CE04BB893CBD}"/>
              </a:ext>
            </a:extLst>
          </p:cNvPr>
          <p:cNvGrpSpPr/>
          <p:nvPr/>
        </p:nvGrpSpPr>
        <p:grpSpPr>
          <a:xfrm>
            <a:off x="4782624" y="625118"/>
            <a:ext cx="1009648" cy="818707"/>
            <a:chOff x="4782624" y="625118"/>
            <a:chExt cx="1009648" cy="818707"/>
          </a:xfrm>
          <a:solidFill>
            <a:srgbClr val="004A87"/>
          </a:solidFill>
        </p:grpSpPr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910EAE58-48BF-4A36-8BC5-5B6C5C439E92}"/>
                </a:ext>
              </a:extLst>
            </p:cNvPr>
            <p:cNvSpPr/>
            <p:nvPr/>
          </p:nvSpPr>
          <p:spPr>
            <a:xfrm>
              <a:off x="4782624" y="625118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="" xmlns:a16="http://schemas.microsoft.com/office/drawing/2014/main" id="{7FF1143D-0F5B-4ADF-A8B6-A8233A53644F}"/>
                </a:ext>
              </a:extLst>
            </p:cNvPr>
            <p:cNvSpPr/>
            <p:nvPr/>
          </p:nvSpPr>
          <p:spPr>
            <a:xfrm>
              <a:off x="5211248" y="625118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B57B3CA-365F-492A-B463-7B41195F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11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6191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E74995-DEAF-41FF-860E-D0399F80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 Reauthorization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92FEF6-FCF8-42C5-8ADB-F46589E48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66"/>
            <a:ext cx="10515600" cy="45137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Last reauthorization in 2008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Current version of HEA technically expired in 2013</a:t>
            </a:r>
          </a:p>
          <a:p>
            <a:pPr>
              <a:lnSpc>
                <a:spcPct val="100000"/>
              </a:lnSpc>
            </a:pPr>
            <a:r>
              <a:rPr lang="en-US" b="1" dirty="0"/>
              <a:t>House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CC3A3D"/>
                </a:solidFill>
              </a:rPr>
              <a:t>Republicans: </a:t>
            </a:r>
            <a:r>
              <a:rPr lang="en-US" dirty="0"/>
              <a:t>Promoting Real Opportunity, Success and Prosperity Through Education Reform (PROSPER) Act 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Passed House education committee in December 2017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chemeClr val="accent1"/>
                </a:solidFill>
              </a:rPr>
              <a:t>Democrats: </a:t>
            </a:r>
            <a:r>
              <a:rPr lang="en-US" dirty="0"/>
              <a:t>Aim Higher Act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Introduced July 2018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Starting point for HEA conversations in the House in 2019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Senate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No comprehensive bills from either side yet, but Sen. Alexander’s pending retirement adds a new dynamic.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F9329AB-636B-4D00-8E41-2389E200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12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37957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9944A4-2D51-4489-8E0B-BDF80149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Democrats - Aim Higher Act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A7523A-4747-420A-9485-A8B5F869C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Substantially increases federal investment in student aid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Pell Grant - Increases maximum award by $500; permanently indexes to inflation; increases mandatory funding share to 60%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Maintains all current programs, increases funding for many of them</a:t>
            </a:r>
          </a:p>
          <a:p>
            <a:pPr>
              <a:lnSpc>
                <a:spcPct val="100000"/>
              </a:lnSpc>
            </a:pPr>
            <a:r>
              <a:rPr lang="en-US" dirty="0"/>
              <a:t>Includes positive attempts to streamline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FAFSA simplification, elimination of origination fees, streamlines repayment options</a:t>
            </a:r>
          </a:p>
          <a:p>
            <a:pPr>
              <a:lnSpc>
                <a:spcPct val="100000"/>
              </a:lnSpc>
            </a:pPr>
            <a:r>
              <a:rPr lang="en-US" dirty="0"/>
              <a:t>Maintains and strengthens accountability standards for certain institutions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Maintains gainful employment provision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Changes 90/10 rule to 85/15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226726-0124-410C-BA55-BF94B693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13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301907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F437D0-2793-4F75-80D3-1E0455CD1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House Republicans - PROSPER Act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B16A172-5592-41F2-AE77-7BB408AE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Substantially decreases federal investment in student aid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Level-funds Pell Grant – does not index to inflation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Eliminates 7+ major federal student aid programs (including FSEOG, subsidized loans, Grad PLUS, PSLF, TEACH, FWS eligibility for grad students, etc.) </a:t>
            </a:r>
          </a:p>
          <a:p>
            <a:pPr>
              <a:lnSpc>
                <a:spcPct val="100000"/>
              </a:lnSpc>
            </a:pPr>
            <a:r>
              <a:rPr lang="en-US" dirty="0"/>
              <a:t>Includes positive attempts to streamline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FAFSA simplification, elimination of origination fees, institutional authority to limit loans, FSA reform and accountability, streamlines repayment options</a:t>
            </a:r>
          </a:p>
          <a:p>
            <a:pPr>
              <a:lnSpc>
                <a:spcPct val="100000"/>
              </a:lnSpc>
            </a:pPr>
            <a:r>
              <a:rPr lang="en-US" dirty="0"/>
              <a:t>Alters accountability </a:t>
            </a:r>
            <a:r>
              <a:rPr lang="en-US" dirty="0" smtClean="0"/>
              <a:t>standards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Repeals gainful employment, 90/10 rule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E962B3B-DB33-4B68-B2B3-F8358010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14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385228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CB8E08-9E89-1C4A-B360-8E5FD557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Republicans - HEA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0B3055-EA65-D747-9D51-D0422BA6E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On February 4, Sen. Alexander (R-TN) announced three components of his HEA reauthorization proposal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FAFSA simplification </a:t>
            </a:r>
          </a:p>
          <a:p>
            <a:pPr lvl="3"/>
            <a:r>
              <a:rPr lang="en-US" sz="2200" dirty="0"/>
              <a:t>No more than 2...</a:t>
            </a:r>
            <a:r>
              <a:rPr lang="en-US" sz="2200" i="1" dirty="0"/>
              <a:t>dozen</a:t>
            </a:r>
            <a:r>
              <a:rPr lang="en-US" sz="2200" dirty="0"/>
              <a:t> questions </a:t>
            </a:r>
          </a:p>
          <a:p>
            <a:pPr lvl="3"/>
            <a:r>
              <a:rPr lang="en-US" sz="2200" dirty="0"/>
              <a:t>Pairs with FAFSA Act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Repayment consolidation and reform</a:t>
            </a:r>
          </a:p>
          <a:p>
            <a:pPr lvl="3"/>
            <a:r>
              <a:rPr lang="en-US" sz="2200" dirty="0"/>
              <a:t>Automatic income-driven option through payroll withholding </a:t>
            </a:r>
          </a:p>
          <a:p>
            <a:pPr lvl="3"/>
            <a:r>
              <a:rPr lang="en-US" sz="2200" dirty="0"/>
              <a:t>“Standard” option still available, but also through payroll withholding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Accountability </a:t>
            </a:r>
          </a:p>
          <a:p>
            <a:pPr lvl="3"/>
            <a:r>
              <a:rPr lang="en-US" sz="2200" dirty="0"/>
              <a:t>Programmatic loan repayment metric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EF16B78-6DF2-794A-A788-E66EF36F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82771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15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59171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CD07C4-9D88-FA45-B6FB-4D96B397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Senate Democrats - HEA Priorities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5B1DB8-8A13-D449-8864-83A7EF15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16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2019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="" xmlns:a16="http://schemas.microsoft.com/office/drawing/2014/main" id="{9BBE7BA6-810C-1C4A-BA1C-1212E1117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2737300"/>
              </p:ext>
            </p:extLst>
          </p:nvPr>
        </p:nvGraphicFramePr>
        <p:xfrm>
          <a:off x="670560" y="730251"/>
          <a:ext cx="11094720" cy="591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D194D83-FA3F-E44D-8EB4-20C4090BBBFF}"/>
              </a:ext>
            </a:extLst>
          </p:cNvPr>
          <p:cNvSpPr/>
          <p:nvPr/>
        </p:nvSpPr>
        <p:spPr>
          <a:xfrm>
            <a:off x="670560" y="6338985"/>
            <a:ext cx="8793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Source: “Senate Democratic Caucus HEA Reauthorization Principles” – Feb. 2018</a:t>
            </a:r>
          </a:p>
        </p:txBody>
      </p:sp>
    </p:spTree>
    <p:extLst>
      <p:ext uri="{BB962C8B-B14F-4D97-AF65-F5344CB8AC3E}">
        <p14:creationId xmlns:p14="http://schemas.microsoft.com/office/powerpoint/2010/main" val="6634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1787FFD5-5D8D-48BD-A5FB-36580DDBA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01336"/>
              </p:ext>
            </p:extLst>
          </p:nvPr>
        </p:nvGraphicFramePr>
        <p:xfrm>
          <a:off x="569882" y="883285"/>
          <a:ext cx="11254344" cy="57145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48631">
                  <a:extLst>
                    <a:ext uri="{9D8B030D-6E8A-4147-A177-3AD203B41FA5}">
                      <a16:colId xmlns="" xmlns:a16="http://schemas.microsoft.com/office/drawing/2014/main" val="1013294942"/>
                    </a:ext>
                  </a:extLst>
                </a:gridCol>
                <a:gridCol w="1783416">
                  <a:extLst>
                    <a:ext uri="{9D8B030D-6E8A-4147-A177-3AD203B41FA5}">
                      <a16:colId xmlns="" xmlns:a16="http://schemas.microsoft.com/office/drawing/2014/main" val="4261305002"/>
                    </a:ext>
                  </a:extLst>
                </a:gridCol>
                <a:gridCol w="1714061">
                  <a:extLst>
                    <a:ext uri="{9D8B030D-6E8A-4147-A177-3AD203B41FA5}">
                      <a16:colId xmlns="" xmlns:a16="http://schemas.microsoft.com/office/drawing/2014/main" val="4191601387"/>
                    </a:ext>
                  </a:extLst>
                </a:gridCol>
                <a:gridCol w="1704154">
                  <a:extLst>
                    <a:ext uri="{9D8B030D-6E8A-4147-A177-3AD203B41FA5}">
                      <a16:colId xmlns="" xmlns:a16="http://schemas.microsoft.com/office/drawing/2014/main" val="2105521319"/>
                    </a:ext>
                  </a:extLst>
                </a:gridCol>
                <a:gridCol w="1604082">
                  <a:extLst>
                    <a:ext uri="{9D8B030D-6E8A-4147-A177-3AD203B41FA5}">
                      <a16:colId xmlns="" xmlns:a16="http://schemas.microsoft.com/office/drawing/2014/main" val="4294962126"/>
                    </a:ext>
                  </a:extLst>
                </a:gridCol>
              </a:tblGrid>
              <a:tr h="658906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atin typeface="Franklin Gothic Medium Cond" panose="020B0606030402020204" pitchFamily="34" charset="0"/>
                        </a:rPr>
                        <a:t>Issue</a:t>
                      </a:r>
                    </a:p>
                  </a:txBody>
                  <a:tcPr anchor="ctr">
                    <a:solidFill>
                      <a:srgbClr val="5758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2400" b="0" dirty="0">
                          <a:latin typeface="Franklin Gothic Medium Cond" panose="020B0606030402020204" pitchFamily="34" charset="0"/>
                        </a:rPr>
                        <a:t>House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2400" b="0" dirty="0">
                          <a:latin typeface="Franklin Gothic Medium Cond" panose="020B0606030402020204" pitchFamily="34" charset="0"/>
                        </a:rPr>
                        <a:t>Republicans</a:t>
                      </a:r>
                    </a:p>
                  </a:txBody>
                  <a:tcPr anchor="ctr">
                    <a:solidFill>
                      <a:srgbClr val="5758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2400" b="0" dirty="0">
                          <a:latin typeface="Franklin Gothic Medium Cond" panose="020B0606030402020204" pitchFamily="34" charset="0"/>
                        </a:rPr>
                        <a:t>House 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2400" b="0" dirty="0">
                          <a:latin typeface="Franklin Gothic Medium Cond" panose="020B0606030402020204" pitchFamily="34" charset="0"/>
                        </a:rPr>
                        <a:t>Democrats</a:t>
                      </a:r>
                    </a:p>
                  </a:txBody>
                  <a:tcPr anchor="ctr">
                    <a:solidFill>
                      <a:srgbClr val="5758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2400" b="0" dirty="0">
                          <a:latin typeface="Franklin Gothic Medium Cond" panose="020B0606030402020204" pitchFamily="34" charset="0"/>
                        </a:rPr>
                        <a:t>Senate Republicans</a:t>
                      </a:r>
                    </a:p>
                  </a:txBody>
                  <a:tcPr anchor="ctr">
                    <a:solidFill>
                      <a:srgbClr val="57585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en-US" sz="2400" b="0" dirty="0">
                          <a:latin typeface="Franklin Gothic Medium Cond" panose="020B0606030402020204" pitchFamily="34" charset="0"/>
                        </a:rPr>
                        <a:t>Senate Democrats</a:t>
                      </a:r>
                    </a:p>
                  </a:txBody>
                  <a:tcPr anchor="ctr">
                    <a:solidFill>
                      <a:srgbClr val="57585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6276703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“One Grant, One Loan”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27435583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FAFSA simplification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32873557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Risk-sharing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3068646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Repayment simplification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2553068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Free college for two years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9371900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Pell Grant increases tied to inflation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43673962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Pell Grants for short-term programs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9876106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Pell Grant “bonus” for increased credit load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8012391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Eliminate origination fees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8851402"/>
                  </a:ext>
                </a:extLst>
              </a:tr>
              <a:tr h="4452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Loan refinancing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6141452"/>
                  </a:ext>
                </a:extLst>
              </a:tr>
              <a:tr h="4658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Campus-based aid allocation formula changes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✓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C3A3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5158910"/>
                  </a:ext>
                </a:extLst>
              </a:tr>
            </a:tbl>
          </a:graphicData>
        </a:graphic>
      </p:graphicFrame>
      <p:sp>
        <p:nvSpPr>
          <p:cNvPr id="22" name="Title 1">
            <a:extLst>
              <a:ext uri="{FF2B5EF4-FFF2-40B4-BE49-F238E27FC236}">
                <a16:creationId xmlns="" xmlns:a16="http://schemas.microsoft.com/office/drawing/2014/main" id="{9F6F1A12-0EE5-4E04-B0F3-F62162D11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882" y="-9042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4A87"/>
                </a:solidFill>
                <a:latin typeface="Franklin Gothic Medium Cond" panose="020B0606030402020204" pitchFamily="34" charset="0"/>
              </a:rPr>
              <a:t>HEA Issue Priorities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7B605BF-62AE-487E-9806-3021832BD683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87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43B019A-E8A5-40B9-9A6F-1A6CE6BC6CFC}"/>
              </a:ext>
            </a:extLst>
          </p:cNvPr>
          <p:cNvGrpSpPr/>
          <p:nvPr/>
        </p:nvGrpSpPr>
        <p:grpSpPr>
          <a:xfrm>
            <a:off x="9356651" y="-1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F20EB52-FEDE-4119-B980-12EDCFB49186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8FB29C2-AEF0-4293-B732-37E453FFD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1A8EDE-4CE5-48C6-B394-01C79EDCA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43626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17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42156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56827A99-1517-4D2F-9EFB-C9A552913A7A}"/>
              </a:ext>
            </a:extLst>
          </p:cNvPr>
          <p:cNvSpPr/>
          <p:nvPr/>
        </p:nvSpPr>
        <p:spPr>
          <a:xfrm>
            <a:off x="-14183" y="3205929"/>
            <a:ext cx="1574865" cy="3666139"/>
          </a:xfrm>
          <a:custGeom>
            <a:avLst/>
            <a:gdLst>
              <a:gd name="connsiteX0" fmla="*/ 0 w 1574865"/>
              <a:gd name="connsiteY0" fmla="*/ 0 h 3666139"/>
              <a:gd name="connsiteX1" fmla="*/ 249372 w 1574865"/>
              <a:gd name="connsiteY1" fmla="*/ 181133 h 3666139"/>
              <a:gd name="connsiteX2" fmla="*/ 1574865 w 1574865"/>
              <a:gd name="connsiteY2" fmla="*/ 2911223 h 3666139"/>
              <a:gd name="connsiteX3" fmla="*/ 1521912 w 1574865"/>
              <a:gd name="connsiteY3" fmla="*/ 3515705 h 3666139"/>
              <a:gd name="connsiteX4" fmla="*/ 1490733 w 1574865"/>
              <a:gd name="connsiteY4" fmla="*/ 3666139 h 3666139"/>
              <a:gd name="connsiteX5" fmla="*/ 0 w 1574865"/>
              <a:gd name="connsiteY5" fmla="*/ 3666139 h 366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65" h="3666139">
                <a:moveTo>
                  <a:pt x="0" y="0"/>
                </a:moveTo>
                <a:lnTo>
                  <a:pt x="249372" y="181133"/>
                </a:lnTo>
                <a:cubicBezTo>
                  <a:pt x="1058884" y="830053"/>
                  <a:pt x="1574865" y="1812108"/>
                  <a:pt x="1574865" y="2911223"/>
                </a:cubicBezTo>
                <a:cubicBezTo>
                  <a:pt x="1574865" y="3117307"/>
                  <a:pt x="1556725" y="3319276"/>
                  <a:pt x="1521912" y="3515705"/>
                </a:cubicBezTo>
                <a:lnTo>
                  <a:pt x="1490733" y="3666139"/>
                </a:lnTo>
                <a:lnTo>
                  <a:pt x="0" y="366613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90A9B7AA-B0A1-4717-9B22-CF4309792E41}"/>
              </a:ext>
            </a:extLst>
          </p:cNvPr>
          <p:cNvSpPr/>
          <p:nvPr/>
        </p:nvSpPr>
        <p:spPr>
          <a:xfrm>
            <a:off x="2264229" y="0"/>
            <a:ext cx="7450182" cy="6858000"/>
          </a:xfrm>
          <a:custGeom>
            <a:avLst/>
            <a:gdLst>
              <a:gd name="connsiteX0" fmla="*/ 2200751 w 7450182"/>
              <a:gd name="connsiteY0" fmla="*/ 0 h 6858000"/>
              <a:gd name="connsiteX1" fmla="*/ 5249432 w 7450182"/>
              <a:gd name="connsiteY1" fmla="*/ 0 h 6858000"/>
              <a:gd name="connsiteX2" fmla="*/ 5340072 w 7450182"/>
              <a:gd name="connsiteY2" fmla="*/ 41343 h 6858000"/>
              <a:gd name="connsiteX3" fmla="*/ 7450182 w 7450182"/>
              <a:gd name="connsiteY3" fmla="*/ 3429000 h 6858000"/>
              <a:gd name="connsiteX4" fmla="*/ 5340072 w 7450182"/>
              <a:gd name="connsiteY4" fmla="*/ 6816658 h 6858000"/>
              <a:gd name="connsiteX5" fmla="*/ 5249432 w 7450182"/>
              <a:gd name="connsiteY5" fmla="*/ 6858000 h 6858000"/>
              <a:gd name="connsiteX6" fmla="*/ 2200751 w 7450182"/>
              <a:gd name="connsiteY6" fmla="*/ 6858000 h 6858000"/>
              <a:gd name="connsiteX7" fmla="*/ 2110110 w 7450182"/>
              <a:gd name="connsiteY7" fmla="*/ 6816658 h 6858000"/>
              <a:gd name="connsiteX8" fmla="*/ 0 w 7450182"/>
              <a:gd name="connsiteY8" fmla="*/ 3429000 h 6858000"/>
              <a:gd name="connsiteX9" fmla="*/ 2110110 w 7450182"/>
              <a:gd name="connsiteY9" fmla="*/ 413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50182" h="6858000">
                <a:moveTo>
                  <a:pt x="2200751" y="0"/>
                </a:moveTo>
                <a:lnTo>
                  <a:pt x="5249432" y="0"/>
                </a:lnTo>
                <a:lnTo>
                  <a:pt x="5340072" y="41343"/>
                </a:lnTo>
                <a:cubicBezTo>
                  <a:pt x="6588604" y="648304"/>
                  <a:pt x="7450182" y="1937140"/>
                  <a:pt x="7450182" y="3429000"/>
                </a:cubicBezTo>
                <a:cubicBezTo>
                  <a:pt x="7450182" y="4920860"/>
                  <a:pt x="6588604" y="6209696"/>
                  <a:pt x="5340072" y="6816658"/>
                </a:cubicBezTo>
                <a:lnTo>
                  <a:pt x="5249432" y="6858000"/>
                </a:lnTo>
                <a:lnTo>
                  <a:pt x="2200751" y="6858000"/>
                </a:lnTo>
                <a:lnTo>
                  <a:pt x="2110110" y="6816658"/>
                </a:lnTo>
                <a:cubicBezTo>
                  <a:pt x="861578" y="6209696"/>
                  <a:pt x="0" y="4920860"/>
                  <a:pt x="0" y="3429000"/>
                </a:cubicBezTo>
                <a:cubicBezTo>
                  <a:pt x="0" y="1937140"/>
                  <a:pt x="861578" y="648304"/>
                  <a:pt x="2110110" y="41343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440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4A87"/>
                </a:solidFill>
                <a:latin typeface="Franklin Gothic Medium Cond" panose="020B0606030402020204" pitchFamily="34" charset="0"/>
              </a:rPr>
              <a:t>HEA Reauthorization: Last Session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4A87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32E29BAC-5B87-4451-BDCE-76BBEBDAF30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98063" y="1032241"/>
          <a:ext cx="7006997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443">
                  <a:extLst>
                    <a:ext uri="{9D8B030D-6E8A-4147-A177-3AD203B41FA5}">
                      <a16:colId xmlns="" xmlns:a16="http://schemas.microsoft.com/office/drawing/2014/main" val="3591256574"/>
                    </a:ext>
                  </a:extLst>
                </a:gridCol>
                <a:gridCol w="1539249">
                  <a:extLst>
                    <a:ext uri="{9D8B030D-6E8A-4147-A177-3AD203B41FA5}">
                      <a16:colId xmlns="" xmlns:a16="http://schemas.microsoft.com/office/drawing/2014/main" val="1579534322"/>
                    </a:ext>
                  </a:extLst>
                </a:gridCol>
                <a:gridCol w="1602305">
                  <a:extLst>
                    <a:ext uri="{9D8B030D-6E8A-4147-A177-3AD203B41FA5}">
                      <a16:colId xmlns="" xmlns:a16="http://schemas.microsoft.com/office/drawing/2014/main" val="183118260"/>
                    </a:ext>
                  </a:extLst>
                </a:gridCol>
              </a:tblGrid>
              <a:tr h="444511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Franklin Gothic Medium Cond" panose="020B06060304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Franklin Gothic Medium Cond" panose="020B0606030402020204" pitchFamily="34" charset="0"/>
                        </a:rPr>
                        <a:t>PROSPER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3A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Franklin Gothic Medium Cond" panose="020B0606030402020204" pitchFamily="34" charset="0"/>
                        </a:rPr>
                        <a:t>Aim Higher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0264406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1. Introduce in the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✓</a:t>
                      </a:r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✓</a:t>
                      </a:r>
                      <a:endParaRPr lang="en-US" sz="2400" b="1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F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394492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2. House Committee mark-up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✓</a:t>
                      </a:r>
                      <a:r>
                        <a:rPr lang="en-US" sz="2400" b="1" dirty="0">
                          <a:solidFill>
                            <a:schemeClr val="accent6"/>
                          </a:solidFill>
                          <a:latin typeface="+mj-lt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4698432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3. Pass out of Committee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Schoolbook" panose="02040604050505020304" pitchFamily="18" charset="0"/>
                          <a:ea typeface="+mn-ea"/>
                          <a:cs typeface="+mn-cs"/>
                        </a:rPr>
                        <a:t>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accent6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11250403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4. Pass out of full House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46985824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5. Senate introduces comprehensive bill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50036393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6. Senate Committee mark-up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03684656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7. Pass out of Committee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64499545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8. Pass out of full Senate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20090146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9. Conference House &amp; Senate bills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1694051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10. Both chambers pass final version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Century Schoolbook" panose="020406040505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5557713"/>
                  </a:ext>
                </a:extLst>
              </a:tr>
              <a:tr h="44451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11. President signs into law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Schoolbook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48485722"/>
                  </a:ext>
                </a:extLst>
              </a:tr>
            </a:tbl>
          </a:graphicData>
        </a:graphic>
      </p:graphicFrame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83DA0C0F-ADBB-4E91-B97F-C72DE15ED328}"/>
              </a:ext>
            </a:extLst>
          </p:cNvPr>
          <p:cNvSpPr/>
          <p:nvPr/>
        </p:nvSpPr>
        <p:spPr>
          <a:xfrm>
            <a:off x="10401678" y="1"/>
            <a:ext cx="1790322" cy="4104249"/>
          </a:xfrm>
          <a:custGeom>
            <a:avLst/>
            <a:gdLst>
              <a:gd name="connsiteX0" fmla="*/ 168228 w 1790322"/>
              <a:gd name="connsiteY0" fmla="*/ 0 h 4104249"/>
              <a:gd name="connsiteX1" fmla="*/ 1790322 w 1790322"/>
              <a:gd name="connsiteY1" fmla="*/ 0 h 4104249"/>
              <a:gd name="connsiteX2" fmla="*/ 1790322 w 1790322"/>
              <a:gd name="connsiteY2" fmla="*/ 4104249 h 4104249"/>
              <a:gd name="connsiteX3" fmla="*/ 1605897 w 1790322"/>
              <a:gd name="connsiteY3" fmla="*/ 3995419 h 4104249"/>
              <a:gd name="connsiteX4" fmla="*/ 0 w 1790322"/>
              <a:gd name="connsiteY4" fmla="*/ 1061656 h 4104249"/>
              <a:gd name="connsiteX5" fmla="*/ 144378 w 1790322"/>
              <a:gd name="connsiteY5" fmla="*/ 72125 h 4104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0322" h="4104249">
                <a:moveTo>
                  <a:pt x="168228" y="0"/>
                </a:moveTo>
                <a:lnTo>
                  <a:pt x="1790322" y="0"/>
                </a:lnTo>
                <a:lnTo>
                  <a:pt x="1790322" y="4104249"/>
                </a:lnTo>
                <a:lnTo>
                  <a:pt x="1605897" y="3995419"/>
                </a:lnTo>
                <a:cubicBezTo>
                  <a:pt x="637014" y="3359615"/>
                  <a:pt x="0" y="2282895"/>
                  <a:pt x="0" y="1061656"/>
                </a:cubicBezTo>
                <a:cubicBezTo>
                  <a:pt x="0" y="718183"/>
                  <a:pt x="50389" y="386141"/>
                  <a:pt x="144378" y="72125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8D698C9-4B81-4B8B-B886-E2FD09E2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18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5468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831105-CED4-4EE7-9F0C-5261B9C33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Counseling Provisions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B9E175-9A8E-42B4-99EB-6170933D4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66"/>
            <a:ext cx="10515600" cy="49665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The </a:t>
            </a:r>
            <a:r>
              <a:rPr lang="en-US" b="1" dirty="0"/>
              <a:t>Empowering Students Through Enhanced Financial Counseling Act </a:t>
            </a:r>
            <a:r>
              <a:rPr lang="en-US" dirty="0"/>
              <a:t>passed the full House in September 2018 by a vote of 406-4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Previously passed the full House in 2014 (by a vote of 405-11) and in 2016 (by voice vote). The Senate has not considered the bill in any session.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Bipartisan support indicates annual counseling may be an HEA priority.</a:t>
            </a:r>
          </a:p>
          <a:p>
            <a:pPr>
              <a:lnSpc>
                <a:spcPct val="100000"/>
              </a:lnSpc>
            </a:pPr>
            <a:r>
              <a:rPr lang="en-US" dirty="0"/>
              <a:t>The bill would require: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All Pell recipients and Direct Loan borrowers (including Parent PLUS), to receive annual counseling before disbursement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All borrowers to accept loans annually by signing a master promissory note (MPN) or written statement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Institutions to provide new exit counseling information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3E225C6-6AE6-474D-84A4-23114E72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19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49067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02F78-6257-4B81-8D7F-0D4C10F2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1F6E1B-8D4A-45B5-AF2D-B581694B7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3621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Inside the Beltway</a:t>
            </a:r>
          </a:p>
          <a:p>
            <a:r>
              <a:rPr lang="en-US" dirty="0"/>
              <a:t>Outlook</a:t>
            </a:r>
          </a:p>
          <a:p>
            <a:pPr lvl="1"/>
            <a:r>
              <a:rPr lang="en-US" dirty="0"/>
              <a:t>Higher Education Act Reauthorization</a:t>
            </a:r>
          </a:p>
          <a:p>
            <a:pPr lvl="2"/>
            <a:r>
              <a:rPr lang="en-US" dirty="0"/>
              <a:t>House </a:t>
            </a:r>
          </a:p>
          <a:p>
            <a:pPr lvl="2"/>
            <a:r>
              <a:rPr lang="en-US" dirty="0"/>
              <a:t>Senate</a:t>
            </a:r>
          </a:p>
          <a:p>
            <a:pPr lvl="2"/>
            <a:r>
              <a:rPr lang="en-US" dirty="0"/>
              <a:t>FAFSA Act</a:t>
            </a:r>
          </a:p>
          <a:p>
            <a:pPr lvl="1"/>
            <a:r>
              <a:rPr lang="en-US" dirty="0"/>
              <a:t>Federal Budget &amp; Funding</a:t>
            </a:r>
          </a:p>
          <a:p>
            <a:r>
              <a:rPr lang="en-US" dirty="0"/>
              <a:t>Department of Education Update</a:t>
            </a:r>
          </a:p>
          <a:p>
            <a:r>
              <a:rPr lang="en-US" dirty="0"/>
              <a:t>NASFAA Update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DFCB341-AEAF-4DF3-B864-F9F873F2F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1336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9944A4-2D51-4489-8E0B-BDF80149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FAFSA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A7523A-4747-420A-9485-A8B5F869C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67"/>
            <a:ext cx="10515600" cy="474859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Bipartisan Faster Access to Federal Student Aid (FAFSA) Act, introduced in the Senate in November 2018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Allows for direct cross-agency sharing between IRS and ED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All items currently brought over from the DRT</a:t>
            </a:r>
          </a:p>
          <a:p>
            <a:pPr lvl="2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Applicant’s filing status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Addresses burden associated with verification, including verification of non-filing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Permits ED, with applicant’s consent, to share tax return information related to the application, award, and administration of aid with allowable entities (institutions of higher education, state grant agencies, etc.)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Permits sharing of taxpayer information between ED and IRS related to IDR and TPD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226726-0124-410C-BA55-BF94B693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20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13259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medotcom.files.wordpress.com/2014/08/house_of_represenatives.jpg">
            <a:extLst>
              <a:ext uri="{FF2B5EF4-FFF2-40B4-BE49-F238E27FC236}">
                <a16:creationId xmlns="" xmlns:a16="http://schemas.microsoft.com/office/drawing/2014/main" id="{A543DDDD-E551-4187-A300-0CFC69CB5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A00872B6-7A28-4F05-9B11-16B57319BC64}"/>
              </a:ext>
            </a:extLst>
          </p:cNvPr>
          <p:cNvSpPr/>
          <p:nvPr/>
        </p:nvSpPr>
        <p:spPr>
          <a:xfrm>
            <a:off x="0" y="625118"/>
            <a:ext cx="6126493" cy="818707"/>
          </a:xfrm>
          <a:prstGeom prst="homePlate">
            <a:avLst>
              <a:gd name="adj" fmla="val 33712"/>
            </a:avLst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42" y="371689"/>
            <a:ext cx="5834907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Federal Budget &amp; Funding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05BE022-2344-4F4B-8FCD-55849977562F}"/>
              </a:ext>
            </a:extLst>
          </p:cNvPr>
          <p:cNvGrpSpPr/>
          <p:nvPr/>
        </p:nvGrpSpPr>
        <p:grpSpPr>
          <a:xfrm>
            <a:off x="5999748" y="625118"/>
            <a:ext cx="1001198" cy="818707"/>
            <a:chOff x="5999748" y="625118"/>
            <a:chExt cx="1001198" cy="818707"/>
          </a:xfrm>
        </p:grpSpPr>
        <p:sp>
          <p:nvSpPr>
            <p:cNvPr id="11" name="Arrow: Chevron 10">
              <a:extLst>
                <a:ext uri="{FF2B5EF4-FFF2-40B4-BE49-F238E27FC236}">
                  <a16:creationId xmlns="" xmlns:a16="http://schemas.microsoft.com/office/drawing/2014/main" id="{2C3563B8-1FC0-48DF-8B5E-3F6161B4B0D2}"/>
                </a:ext>
              </a:extLst>
            </p:cNvPr>
            <p:cNvSpPr/>
            <p:nvPr/>
          </p:nvSpPr>
          <p:spPr>
            <a:xfrm>
              <a:off x="5999748" y="625118"/>
              <a:ext cx="572573" cy="818707"/>
            </a:xfrm>
            <a:prstGeom prst="chevron">
              <a:avLst/>
            </a:prstGeom>
            <a:solidFill>
              <a:srgbClr val="DF7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1F2770DC-9167-42AA-9A97-560FA1A0E9A0}"/>
                </a:ext>
              </a:extLst>
            </p:cNvPr>
            <p:cNvSpPr/>
            <p:nvPr/>
          </p:nvSpPr>
          <p:spPr>
            <a:xfrm>
              <a:off x="6419922" y="625118"/>
              <a:ext cx="581024" cy="818707"/>
            </a:xfrm>
            <a:prstGeom prst="chevron">
              <a:avLst/>
            </a:prstGeom>
            <a:solidFill>
              <a:srgbClr val="DF7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403ABA8-050B-4CD5-AB75-E4474BE84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0315" y="149883"/>
            <a:ext cx="2743200" cy="36512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21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69358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55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F7F26"/>
                </a:solidFill>
                <a:latin typeface="Franklin Gothic Medium Cond" panose="020B0606030402020204" pitchFamily="34" charset="0"/>
              </a:rPr>
              <a:t>FY 2019 Appropriations Update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349633B-0C12-4BBA-A6AA-38E3A4DFB457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EFD77AD-0354-446D-98B1-25F3C772015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F78D4BF7-B311-4215-8F64-55B3009A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1381C15B-8BD0-45ED-8F71-2164F65D1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419"/>
            <a:ext cx="11148985" cy="46672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House and Senate leaders agreed on funding levels for FY 2019 defense, labor, health, and education programs in September 2018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President Trump signed the package into law on September 28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>
              <a:latin typeface="+mj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First “regular order,” on-time passage of education funding in over two decades (since 1996)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43E2075-B549-46E8-A864-FC331195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22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654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75B8F0C-AACE-42A6-8E91-24EB8915413E}"/>
              </a:ext>
            </a:extLst>
          </p:cNvPr>
          <p:cNvSpPr/>
          <p:nvPr/>
        </p:nvSpPr>
        <p:spPr>
          <a:xfrm>
            <a:off x="8077201" y="0"/>
            <a:ext cx="41147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" y="10267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F7F26"/>
                </a:solidFill>
                <a:latin typeface="Franklin Gothic Medium Cond" panose="020B0606030402020204" pitchFamily="34" charset="0"/>
              </a:rPr>
              <a:t>FY 2019 Appropriations Package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349633B-0C12-4BBA-A6AA-38E3A4DFB457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EFD77AD-0354-446D-98B1-25F3C772015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F78D4BF7-B311-4215-8F64-55B3009A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FE017316-ACEF-44E7-8955-75C31569B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698"/>
            <a:ext cx="5257800" cy="66867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latin typeface="Franklin Gothic Medium Cond" panose="020B0606030402020204" pitchFamily="34" charset="0"/>
              </a:rPr>
              <a:t>Funding Provisions: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CEF64D9-D25B-4410-9EBF-DE3990661F0E}"/>
              </a:ext>
            </a:extLst>
          </p:cNvPr>
          <p:cNvSpPr/>
          <p:nvPr/>
        </p:nvSpPr>
        <p:spPr>
          <a:xfrm>
            <a:off x="7805745" y="0"/>
            <a:ext cx="1383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7718ECB-3D9D-4D90-B770-A04792B16A10}"/>
              </a:ext>
            </a:extLst>
          </p:cNvPr>
          <p:cNvSpPr txBox="1">
            <a:spLocks/>
          </p:cNvSpPr>
          <p:nvPr/>
        </p:nvSpPr>
        <p:spPr>
          <a:xfrm>
            <a:off x="8229600" y="1188697"/>
            <a:ext cx="3962399" cy="4696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latin typeface="Franklin Gothic Medium Cond" panose="020B0606030402020204" pitchFamily="34" charset="0"/>
              </a:rPr>
              <a:t>Additional Provisions: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Expanded FAFSA data-sharing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Deferment for Active Cancer Treatment Act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ED allowed to use Student Aid Administration funds to support Perkins Loan servicing (though unlikely)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ED required to include and evaluate multiple servicers in “</a:t>
            </a:r>
            <a:r>
              <a:rPr lang="en-US" sz="2400" dirty="0" err="1">
                <a:latin typeface="+mj-lt"/>
              </a:rPr>
              <a:t>NextGen</a:t>
            </a:r>
            <a:r>
              <a:rPr lang="en-US" sz="2400" dirty="0">
                <a:latin typeface="+mj-lt"/>
              </a:rPr>
              <a:t> Financial Services Environment”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5353295-D55C-4562-9686-38F790E485EB}"/>
              </a:ext>
            </a:extLst>
          </p:cNvPr>
          <p:cNvGrpSpPr/>
          <p:nvPr/>
        </p:nvGrpSpPr>
        <p:grpSpPr>
          <a:xfrm>
            <a:off x="1107600" y="1969494"/>
            <a:ext cx="6469546" cy="4431306"/>
            <a:chOff x="1336200" y="2083794"/>
            <a:chExt cx="6469546" cy="4431306"/>
          </a:xfrm>
        </p:grpSpPr>
        <p:sp>
          <p:nvSpPr>
            <p:cNvPr id="3" name="Arrow: Up 2">
              <a:extLst>
                <a:ext uri="{FF2B5EF4-FFF2-40B4-BE49-F238E27FC236}">
                  <a16:creationId xmlns="" xmlns:a16="http://schemas.microsoft.com/office/drawing/2014/main" id="{6AE6A0FB-B181-40C0-BB93-56B137506796}"/>
                </a:ext>
              </a:extLst>
            </p:cNvPr>
            <p:cNvSpPr/>
            <p:nvPr/>
          </p:nvSpPr>
          <p:spPr>
            <a:xfrm>
              <a:off x="1371815" y="2162175"/>
              <a:ext cx="533400" cy="668678"/>
            </a:xfrm>
            <a:prstGeom prst="up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Up 18">
              <a:extLst>
                <a:ext uri="{FF2B5EF4-FFF2-40B4-BE49-F238E27FC236}">
                  <a16:creationId xmlns="" xmlns:a16="http://schemas.microsoft.com/office/drawing/2014/main" id="{089F86E1-8FB1-4A4E-8B19-89FC92AA284E}"/>
                </a:ext>
              </a:extLst>
            </p:cNvPr>
            <p:cNvSpPr/>
            <p:nvPr/>
          </p:nvSpPr>
          <p:spPr>
            <a:xfrm>
              <a:off x="1371815" y="5331108"/>
              <a:ext cx="533400" cy="668678"/>
            </a:xfrm>
            <a:prstGeom prst="up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Equals 4">
              <a:extLst>
                <a:ext uri="{FF2B5EF4-FFF2-40B4-BE49-F238E27FC236}">
                  <a16:creationId xmlns="" xmlns:a16="http://schemas.microsoft.com/office/drawing/2014/main" id="{62390059-2686-4A4A-9BA8-23C2774C290F}"/>
                </a:ext>
              </a:extLst>
            </p:cNvPr>
            <p:cNvSpPr/>
            <p:nvPr/>
          </p:nvSpPr>
          <p:spPr>
            <a:xfrm>
              <a:off x="1336200" y="3329972"/>
              <a:ext cx="604630" cy="554267"/>
            </a:xfrm>
            <a:prstGeom prst="mathEqual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Equals 19">
              <a:extLst>
                <a:ext uri="{FF2B5EF4-FFF2-40B4-BE49-F238E27FC236}">
                  <a16:creationId xmlns="" xmlns:a16="http://schemas.microsoft.com/office/drawing/2014/main" id="{6C952963-7FBE-40CB-A9CF-B9FAEF9908D6}"/>
                </a:ext>
              </a:extLst>
            </p:cNvPr>
            <p:cNvSpPr/>
            <p:nvPr/>
          </p:nvSpPr>
          <p:spPr>
            <a:xfrm>
              <a:off x="1336200" y="4277722"/>
              <a:ext cx="604630" cy="554267"/>
            </a:xfrm>
            <a:prstGeom prst="mathEqual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="" xmlns:a16="http://schemas.microsoft.com/office/drawing/2014/main" id="{C594D55C-C268-4EA5-A109-D269451A64C0}"/>
                </a:ext>
              </a:extLst>
            </p:cNvPr>
            <p:cNvSpPr txBox="1">
              <a:spLocks/>
            </p:cNvSpPr>
            <p:nvPr/>
          </p:nvSpPr>
          <p:spPr>
            <a:xfrm>
              <a:off x="2093230" y="2083794"/>
              <a:ext cx="5257800" cy="10403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200" dirty="0">
                  <a:latin typeface="Franklin Gothic Medium Cond" panose="020B0606030402020204" pitchFamily="34" charset="0"/>
                </a:rPr>
                <a:t>Pell Grant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2200" dirty="0">
                  <a:latin typeface="+mj-lt"/>
                </a:rPr>
                <a:t>Increases maximum Pell Grant award by $100 to $6,195 (funded in part by a $600 million rescission from reserves)</a:t>
              </a: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="" xmlns:a16="http://schemas.microsoft.com/office/drawing/2014/main" id="{5A1EA85A-BDA6-4CB3-BE69-6E682A0472D3}"/>
                </a:ext>
              </a:extLst>
            </p:cNvPr>
            <p:cNvSpPr txBox="1">
              <a:spLocks/>
            </p:cNvSpPr>
            <p:nvPr/>
          </p:nvSpPr>
          <p:spPr>
            <a:xfrm>
              <a:off x="2093230" y="3272822"/>
              <a:ext cx="5712516" cy="6603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Federal Supplemental Educational Opportunity Grant (FSEOG)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Level-funded at $840 million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="" xmlns:a16="http://schemas.microsoft.com/office/drawing/2014/main" id="{DE501DDF-8B01-48E5-AA86-2E1103192E8A}"/>
                </a:ext>
              </a:extLst>
            </p:cNvPr>
            <p:cNvSpPr txBox="1">
              <a:spLocks/>
            </p:cNvSpPr>
            <p:nvPr/>
          </p:nvSpPr>
          <p:spPr>
            <a:xfrm>
              <a:off x="2093230" y="4259669"/>
              <a:ext cx="5257800" cy="6603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Federal Work Study (FWS)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Level-funded at $1.1 billion</a:t>
              </a: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="" xmlns:a16="http://schemas.microsoft.com/office/drawing/2014/main" id="{7893D119-C7F4-463D-91DE-608907931BD7}"/>
                </a:ext>
              </a:extLst>
            </p:cNvPr>
            <p:cNvSpPr txBox="1">
              <a:spLocks/>
            </p:cNvSpPr>
            <p:nvPr/>
          </p:nvSpPr>
          <p:spPr>
            <a:xfrm>
              <a:off x="2093230" y="5249280"/>
              <a:ext cx="5257800" cy="126582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Public Service Loan Forgiveness (PSLF)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$350 million for borrowers who were enrolled in ineligible repayment plans – first come, first served account - $700 million total over 2 years</a:t>
              </a: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3738A2-02CC-4C71-B6A3-748D606B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23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45743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F7F26"/>
                </a:solidFill>
                <a:latin typeface="Franklin Gothic Medium Cond" panose="020B0606030402020204" pitchFamily="34" charset="0"/>
              </a:rPr>
              <a:t>FY 2019 President’s Budget vs. Passed Bill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ED4DEEF4-675B-4F0D-B7D8-F62791F60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097579"/>
              </p:ext>
            </p:extLst>
          </p:nvPr>
        </p:nvGraphicFramePr>
        <p:xfrm>
          <a:off x="2798435" y="1243918"/>
          <a:ext cx="6595130" cy="4713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7565">
                  <a:extLst>
                    <a:ext uri="{9D8B030D-6E8A-4147-A177-3AD203B41FA5}">
                      <a16:colId xmlns="" xmlns:a16="http://schemas.microsoft.com/office/drawing/2014/main" val="330716666"/>
                    </a:ext>
                  </a:extLst>
                </a:gridCol>
                <a:gridCol w="3297565">
                  <a:extLst>
                    <a:ext uri="{9D8B030D-6E8A-4147-A177-3AD203B41FA5}">
                      <a16:colId xmlns="" xmlns:a16="http://schemas.microsoft.com/office/drawing/2014/main" val="510978785"/>
                    </a:ext>
                  </a:extLst>
                </a:gridCol>
              </a:tblGrid>
              <a:tr h="93826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</a:rPr>
                        <a:t>Trump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</a:rPr>
                        <a:t>Budget Proposal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</a:rPr>
                        <a:t>Final 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Franklin Gothic Medium Cond" panose="020B0606030402020204" pitchFamily="34" charset="0"/>
                        </a:rPr>
                        <a:t>Appropriations Bill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69730730"/>
                  </a:ext>
                </a:extLst>
              </a:tr>
              <a:tr h="6946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Flat-lines Pell maximum award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Increases Pell maximum award by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$100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1712076"/>
                  </a:ext>
                </a:extLst>
              </a:tr>
              <a:tr h="6946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Cuts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$600 million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from Pell reserves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83456096"/>
                  </a:ext>
                </a:extLst>
              </a:tr>
              <a:tr h="6946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Eliminates FSEOG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Level-funds FSEOG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7806248"/>
                  </a:ext>
                </a:extLst>
              </a:tr>
              <a:tr h="69460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Cuts FWS by $500 million; limits eligibility to undergraduates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Level-funds FWS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25645576"/>
                  </a:ext>
                </a:extLst>
              </a:tr>
              <a:tr h="9966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Eliminates in-school interest subsidy, PSLF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Additional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$350 million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for borrowers enrolled in ineligible PSLF plans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96860530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349633B-0C12-4BBA-A6AA-38E3A4DFB457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EFD77AD-0354-446D-98B1-25F3C7720154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F78D4BF7-B311-4215-8F64-55B3009A1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4E6B9B2F-A86A-4A4B-9C41-34F81B53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24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30503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DF7F26"/>
                </a:solidFill>
                <a:latin typeface="Franklin Gothic Medium Cond" panose="020B0606030402020204" pitchFamily="34" charset="0"/>
              </a:rPr>
              <a:t>FY 2020 President’s Budget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DF7F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4E6B9B2F-A86A-4A4B-9C41-34F81B530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25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07E5392-232A-9342-BD27-D7C348E1EBA0}"/>
              </a:ext>
            </a:extLst>
          </p:cNvPr>
          <p:cNvSpPr/>
          <p:nvPr/>
        </p:nvSpPr>
        <p:spPr>
          <a:xfrm>
            <a:off x="8077202" y="-1"/>
            <a:ext cx="41147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8E630043-E414-4A4A-9980-DE5C5021A6E7}"/>
              </a:ext>
            </a:extLst>
          </p:cNvPr>
          <p:cNvGrpSpPr/>
          <p:nvPr/>
        </p:nvGrpSpPr>
        <p:grpSpPr>
          <a:xfrm>
            <a:off x="9356652" y="6103083"/>
            <a:ext cx="2630534" cy="754917"/>
            <a:chOff x="9356651" y="6103084"/>
            <a:chExt cx="2630534" cy="754917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FF50F29C-E4A3-C640-9F03-B0A79D9EE679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E45D1263-6503-BA44-B23D-99859F19C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C4F804E-44CC-3047-AA69-C418DEFB9FB4}"/>
              </a:ext>
            </a:extLst>
          </p:cNvPr>
          <p:cNvSpPr/>
          <p:nvPr/>
        </p:nvSpPr>
        <p:spPr>
          <a:xfrm>
            <a:off x="7805746" y="-1"/>
            <a:ext cx="1383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12BF7444-F60F-F14A-8985-32DC84BB63EF}"/>
              </a:ext>
            </a:extLst>
          </p:cNvPr>
          <p:cNvSpPr txBox="1">
            <a:spLocks/>
          </p:cNvSpPr>
          <p:nvPr/>
        </p:nvSpPr>
        <p:spPr>
          <a:xfrm>
            <a:off x="8173932" y="927094"/>
            <a:ext cx="3962399" cy="46967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latin typeface="Franklin Gothic Medium Cond" panose="020B0606030402020204" pitchFamily="34" charset="0"/>
              </a:rPr>
              <a:t>Additional Provisions: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Support for student loan risk-sharing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Support for expansion of Pell Grants to short-term programs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Revise FWS formula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Eliminates FWS eligibility for graduate students 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IDR consolidation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12.5% discretionary income</a:t>
            </a:r>
          </a:p>
          <a:p>
            <a:pPr lvl="2">
              <a:lnSpc>
                <a:spcPct val="100000"/>
              </a:lnSpc>
            </a:pPr>
            <a:r>
              <a:rPr lang="en-US" sz="1600" dirty="0">
                <a:latin typeface="+mj-lt"/>
              </a:rPr>
              <a:t>Undergrads: 15 years</a:t>
            </a:r>
          </a:p>
          <a:p>
            <a:pPr lvl="2">
              <a:lnSpc>
                <a:spcPct val="100000"/>
              </a:lnSpc>
            </a:pPr>
            <a:r>
              <a:rPr lang="en-US" sz="1600" dirty="0">
                <a:latin typeface="+mj-lt"/>
              </a:rPr>
              <a:t>Grad/prof: 30 years 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="" xmlns:a16="http://schemas.microsoft.com/office/drawing/2014/main" id="{07246F62-F47D-3647-997E-D4E7CEEF39F3}"/>
              </a:ext>
            </a:extLst>
          </p:cNvPr>
          <p:cNvSpPr txBox="1">
            <a:spLocks/>
          </p:cNvSpPr>
          <p:nvPr/>
        </p:nvSpPr>
        <p:spPr>
          <a:xfrm>
            <a:off x="9310316" y="827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25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2019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36B9FD45-72A9-C34E-AD8D-E1159B967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4693"/>
            <a:ext cx="5257800" cy="66867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latin typeface="Franklin Gothic Medium Cond" panose="020B0606030402020204" pitchFamily="34" charset="0"/>
              </a:rPr>
              <a:t>Funding Provisions: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C753474-F779-CF48-8840-700256833D8C}"/>
              </a:ext>
            </a:extLst>
          </p:cNvPr>
          <p:cNvGrpSpPr/>
          <p:nvPr/>
        </p:nvGrpSpPr>
        <p:grpSpPr>
          <a:xfrm>
            <a:off x="1863365" y="1603730"/>
            <a:ext cx="5712516" cy="3886071"/>
            <a:chOff x="2091965" y="2083794"/>
            <a:chExt cx="5712516" cy="3886071"/>
          </a:xfrm>
        </p:grpSpPr>
        <p:sp>
          <p:nvSpPr>
            <p:cNvPr id="30" name="Content Placeholder 2">
              <a:extLst>
                <a:ext uri="{FF2B5EF4-FFF2-40B4-BE49-F238E27FC236}">
                  <a16:creationId xmlns="" xmlns:a16="http://schemas.microsoft.com/office/drawing/2014/main" id="{1BE51467-A0CB-EA4D-8CB7-06A24C1E9164}"/>
                </a:ext>
              </a:extLst>
            </p:cNvPr>
            <p:cNvSpPr txBox="1">
              <a:spLocks/>
            </p:cNvSpPr>
            <p:nvPr/>
          </p:nvSpPr>
          <p:spPr>
            <a:xfrm>
              <a:off x="2093230" y="2083794"/>
              <a:ext cx="5257800" cy="10403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Pell Grant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No increase to maximum Pell Grant award ($6,195), but $2 billion cut to Pell reserves</a:t>
              </a: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="" xmlns:a16="http://schemas.microsoft.com/office/drawing/2014/main" id="{511B5552-1109-1F4B-A183-A6A793A11CE5}"/>
                </a:ext>
              </a:extLst>
            </p:cNvPr>
            <p:cNvSpPr txBox="1">
              <a:spLocks/>
            </p:cNvSpPr>
            <p:nvPr/>
          </p:nvSpPr>
          <p:spPr>
            <a:xfrm>
              <a:off x="2091965" y="3107813"/>
              <a:ext cx="5712516" cy="6603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Federal Supplemental Educational Opportunity Grant (FSEOG)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Eliminated</a:t>
              </a: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="" xmlns:a16="http://schemas.microsoft.com/office/drawing/2014/main" id="{96E7BABB-2055-794C-A1A6-ADAB2D83AAC1}"/>
                </a:ext>
              </a:extLst>
            </p:cNvPr>
            <p:cNvSpPr txBox="1">
              <a:spLocks/>
            </p:cNvSpPr>
            <p:nvPr/>
          </p:nvSpPr>
          <p:spPr>
            <a:xfrm>
              <a:off x="2091965" y="3911539"/>
              <a:ext cx="5257800" cy="66030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Federal Work Study (FWS)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Cut by $630 million to $500 million</a:t>
              </a: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="" xmlns:a16="http://schemas.microsoft.com/office/drawing/2014/main" id="{386C741D-AEAC-A74C-9C32-98DCEE810CDB}"/>
                </a:ext>
              </a:extLst>
            </p:cNvPr>
            <p:cNvSpPr txBox="1">
              <a:spLocks/>
            </p:cNvSpPr>
            <p:nvPr/>
          </p:nvSpPr>
          <p:spPr>
            <a:xfrm>
              <a:off x="2097750" y="4704045"/>
              <a:ext cx="5257800" cy="126582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Public Service Loan Forgiveness (PSLF) 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/>
                <a:t>Eliminated</a:t>
              </a:r>
              <a:endParaRPr lang="en-US" sz="1900" dirty="0">
                <a:latin typeface="Franklin Gothic Medium Cond" panose="020B0606030402020204" pitchFamily="34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1900" dirty="0">
                <a:latin typeface="Franklin Gothic Medium Cond" panose="020B0606030402020204" pitchFamily="34" charset="0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Subsidized Loans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Eliminated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1900" dirty="0">
                <a:latin typeface="+mj-lt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Franklin Gothic Medium Cond" panose="020B0606030402020204" pitchFamily="34" charset="0"/>
                </a:rPr>
                <a:t>Student Aid Administration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900" dirty="0">
                  <a:latin typeface="+mj-lt"/>
                </a:rPr>
                <a:t>Increase of $134 million to support </a:t>
              </a:r>
              <a:r>
                <a:rPr lang="en-US" sz="1900" dirty="0" err="1">
                  <a:latin typeface="+mj-lt"/>
                </a:rPr>
                <a:t>NextGen</a:t>
              </a:r>
              <a:endParaRPr lang="en-US" sz="1900" dirty="0">
                <a:latin typeface="+mj-lt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endParaRPr lang="en-US" sz="1900" dirty="0">
                <a:latin typeface="+mj-lt"/>
              </a:endParaRPr>
            </a:p>
          </p:txBody>
        </p:sp>
      </p:grpSp>
      <p:sp>
        <p:nvSpPr>
          <p:cNvPr id="34" name="Equals 4">
            <a:extLst>
              <a:ext uri="{FF2B5EF4-FFF2-40B4-BE49-F238E27FC236}">
                <a16:creationId xmlns="" xmlns:a16="http://schemas.microsoft.com/office/drawing/2014/main" id="{7489B49F-F91C-7641-8879-D408E2918ABA}"/>
              </a:ext>
            </a:extLst>
          </p:cNvPr>
          <p:cNvSpPr/>
          <p:nvPr/>
        </p:nvSpPr>
        <p:spPr>
          <a:xfrm>
            <a:off x="1114285" y="1809108"/>
            <a:ext cx="604630" cy="554267"/>
          </a:xfrm>
          <a:prstGeom prst="mathEqual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Multiply 2">
            <a:extLst>
              <a:ext uri="{FF2B5EF4-FFF2-40B4-BE49-F238E27FC236}">
                <a16:creationId xmlns="" xmlns:a16="http://schemas.microsoft.com/office/drawing/2014/main" id="{BAD04838-6111-C94A-A3EA-9E28AC8102AD}"/>
              </a:ext>
            </a:extLst>
          </p:cNvPr>
          <p:cNvSpPr/>
          <p:nvPr/>
        </p:nvSpPr>
        <p:spPr>
          <a:xfrm>
            <a:off x="1038085" y="2617841"/>
            <a:ext cx="757030" cy="7589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Up 18">
            <a:extLst>
              <a:ext uri="{FF2B5EF4-FFF2-40B4-BE49-F238E27FC236}">
                <a16:creationId xmlns="" xmlns:a16="http://schemas.microsoft.com/office/drawing/2014/main" id="{2124D82B-7B82-D642-827B-8CBBA9D3B81C}"/>
              </a:ext>
            </a:extLst>
          </p:cNvPr>
          <p:cNvSpPr/>
          <p:nvPr/>
        </p:nvSpPr>
        <p:spPr>
          <a:xfrm rot="10800000">
            <a:off x="1193035" y="3529702"/>
            <a:ext cx="444953" cy="58941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>
            <a:extLst>
              <a:ext uri="{FF2B5EF4-FFF2-40B4-BE49-F238E27FC236}">
                <a16:creationId xmlns="" xmlns:a16="http://schemas.microsoft.com/office/drawing/2014/main" id="{FD6C97EA-2BD2-A24E-82A9-DEEB4BA9DD09}"/>
              </a:ext>
            </a:extLst>
          </p:cNvPr>
          <p:cNvSpPr/>
          <p:nvPr/>
        </p:nvSpPr>
        <p:spPr>
          <a:xfrm>
            <a:off x="1031400" y="4223683"/>
            <a:ext cx="757030" cy="7589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Up 18">
            <a:extLst>
              <a:ext uri="{FF2B5EF4-FFF2-40B4-BE49-F238E27FC236}">
                <a16:creationId xmlns="" xmlns:a16="http://schemas.microsoft.com/office/drawing/2014/main" id="{7422CB6A-B2DA-5848-92CB-947EA7E1EA83}"/>
              </a:ext>
            </a:extLst>
          </p:cNvPr>
          <p:cNvSpPr/>
          <p:nvPr/>
        </p:nvSpPr>
        <p:spPr>
          <a:xfrm>
            <a:off x="1154129" y="6046904"/>
            <a:ext cx="511572" cy="641314"/>
          </a:xfrm>
          <a:prstGeom prst="up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="" xmlns:a16="http://schemas.microsoft.com/office/drawing/2014/main" id="{274A2098-0779-3147-97CB-54E6AC37D9F7}"/>
              </a:ext>
            </a:extLst>
          </p:cNvPr>
          <p:cNvSpPr/>
          <p:nvPr/>
        </p:nvSpPr>
        <p:spPr>
          <a:xfrm>
            <a:off x="1014601" y="5138153"/>
            <a:ext cx="757030" cy="75896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8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82184D-06D0-964C-8AD6-7884E4AAC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 for FY 2020?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F35C62-152B-C146-85C0-03821046D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Dramatic </a:t>
            </a:r>
            <a:r>
              <a:rPr lang="en-US" dirty="0"/>
              <a:t>cuts to student aid in President’s budget again this year, but as always, Congress has the final say. </a:t>
            </a:r>
          </a:p>
          <a:p>
            <a:r>
              <a:rPr lang="en-US" dirty="0"/>
              <a:t>NASFAA will continue to advocate with the community to raise the spending caps and for robust investment in the federal student aid programs. </a:t>
            </a:r>
            <a:endParaRPr lang="en-US" dirty="0" smtClean="0"/>
          </a:p>
          <a:p>
            <a:r>
              <a:rPr lang="en-US" dirty="0" smtClean="0"/>
              <a:t>Just yesterday/today:</a:t>
            </a:r>
          </a:p>
          <a:p>
            <a:pPr lvl="1"/>
            <a:r>
              <a:rPr lang="en-US" dirty="0" smtClean="0"/>
              <a:t>House Labor HHS Appropriations Subcommittee released text of their FY2020 bill and will mark-up today:</a:t>
            </a:r>
          </a:p>
          <a:p>
            <a:pPr lvl="2"/>
            <a:r>
              <a:rPr lang="en-US" dirty="0" smtClean="0"/>
              <a:t>Max Pell $6,345 ($150 increase)</a:t>
            </a:r>
          </a:p>
          <a:p>
            <a:pPr lvl="2"/>
            <a:r>
              <a:rPr lang="en-US" dirty="0" smtClean="0"/>
              <a:t>SEOG $1 billion (+$188 million)</a:t>
            </a:r>
          </a:p>
          <a:p>
            <a:pPr lvl="2"/>
            <a:r>
              <a:rPr lang="en-US" dirty="0" smtClean="0"/>
              <a:t>FWS $1.4 billion (+$304 million)</a:t>
            </a:r>
          </a:p>
          <a:p>
            <a:pPr lvl="1"/>
            <a:r>
              <a:rPr lang="en-US" dirty="0" smtClean="0"/>
              <a:t>Next stop, Senate, but good starting place!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16B7CB-433E-984D-8ED6-00CDA1B4F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26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2019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timedotcom.files.wordpress.com/2017/06/betsy-devos-civil-rights-senate-democrats.jpg">
            <a:extLst>
              <a:ext uri="{FF2B5EF4-FFF2-40B4-BE49-F238E27FC236}">
                <a16:creationId xmlns="" xmlns:a16="http://schemas.microsoft.com/office/drawing/2014/main" id="{9C1D65A9-3C9F-4A76-8BDD-F414F2B4D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A00872B6-7A28-4F05-9B11-16B57319BC64}"/>
              </a:ext>
            </a:extLst>
          </p:cNvPr>
          <p:cNvSpPr/>
          <p:nvPr/>
        </p:nvSpPr>
        <p:spPr>
          <a:xfrm>
            <a:off x="0" y="634643"/>
            <a:ext cx="5545468" cy="818707"/>
          </a:xfrm>
          <a:prstGeom prst="homePlate">
            <a:avLst>
              <a:gd name="adj" fmla="val 33712"/>
            </a:avLst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4" y="381214"/>
            <a:ext cx="5834907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Department of Education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DAB7E10-48B1-494E-BA49-123018B7BEC1}"/>
              </a:ext>
            </a:extLst>
          </p:cNvPr>
          <p:cNvGrpSpPr/>
          <p:nvPr/>
        </p:nvGrpSpPr>
        <p:grpSpPr>
          <a:xfrm>
            <a:off x="5410273" y="634643"/>
            <a:ext cx="1009648" cy="818707"/>
            <a:chOff x="5991298" y="625118"/>
            <a:chExt cx="1009648" cy="818707"/>
          </a:xfrm>
          <a:solidFill>
            <a:srgbClr val="004A87"/>
          </a:solidFill>
        </p:grpSpPr>
        <p:sp>
          <p:nvSpPr>
            <p:cNvPr id="11" name="Arrow: Chevron 10">
              <a:extLst>
                <a:ext uri="{FF2B5EF4-FFF2-40B4-BE49-F238E27FC236}">
                  <a16:creationId xmlns="" xmlns:a16="http://schemas.microsoft.com/office/drawing/2014/main" id="{2C3563B8-1FC0-48DF-8B5E-3F6161B4B0D2}"/>
                </a:ext>
              </a:extLst>
            </p:cNvPr>
            <p:cNvSpPr/>
            <p:nvPr/>
          </p:nvSpPr>
          <p:spPr>
            <a:xfrm>
              <a:off x="5991298" y="625118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1F2770DC-9167-42AA-9A97-560FA1A0E9A0}"/>
                </a:ext>
              </a:extLst>
            </p:cNvPr>
            <p:cNvSpPr/>
            <p:nvPr/>
          </p:nvSpPr>
          <p:spPr>
            <a:xfrm>
              <a:off x="6419922" y="625118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6FA40A-72AD-4599-9763-C8143172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27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387162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A87"/>
                </a:solidFill>
                <a:latin typeface="Franklin Gothic Medium Cond" panose="020B0606030402020204" pitchFamily="34" charset="0"/>
              </a:rPr>
              <a:t>Negotiated Rulemaking:  January –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403E8BB-ABC1-41DE-805A-4D3A898D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28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004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B7610CF7-B4B4-B346-8881-89A312737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Addressed rules regarding:</a:t>
            </a:r>
          </a:p>
          <a:p>
            <a:pPr lvl="1"/>
            <a:r>
              <a:rPr lang="en-US" dirty="0"/>
              <a:t>Accreditation &amp; Innovation </a:t>
            </a:r>
          </a:p>
          <a:p>
            <a:pPr lvl="1"/>
            <a:r>
              <a:rPr lang="en-US" dirty="0"/>
              <a:t>Distance Learning (sub-committee)</a:t>
            </a:r>
          </a:p>
          <a:p>
            <a:pPr lvl="1"/>
            <a:r>
              <a:rPr lang="en-US" dirty="0"/>
              <a:t>TEACH Grants (sub-committee)</a:t>
            </a:r>
          </a:p>
          <a:p>
            <a:pPr lvl="1"/>
            <a:r>
              <a:rPr lang="en-US" dirty="0"/>
              <a:t>Faith-based Entities (sub-committee)</a:t>
            </a:r>
          </a:p>
          <a:p>
            <a:r>
              <a:rPr lang="en-US" dirty="0"/>
              <a:t>Committee reached consensus on proposed regulatory language</a:t>
            </a:r>
          </a:p>
          <a:p>
            <a:r>
              <a:rPr lang="en-US" dirty="0"/>
              <a:t>ED expected to publish NPRMs in late Spring/early Summer for public comment</a:t>
            </a:r>
          </a:p>
          <a:p>
            <a:r>
              <a:rPr lang="en-US" dirty="0"/>
              <a:t>Final rules must be published by November 1, 2019 to be effective for the 2020-2021 award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7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4A87"/>
                </a:solidFill>
                <a:latin typeface="Franklin Gothic Medium Cond" panose="020B0606030402020204" pitchFamily="34" charset="0"/>
              </a:rPr>
              <a:t>Verification Guidance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New acceptable documentation for verification</a:t>
            </a:r>
          </a:p>
          <a:p>
            <a:pPr lvl="1"/>
            <a:r>
              <a:rPr lang="en-US" dirty="0">
                <a:latin typeface="+mj-lt"/>
              </a:rPr>
              <a:t>Signed copy of income tax return</a:t>
            </a:r>
          </a:p>
          <a:p>
            <a:pPr lvl="1"/>
            <a:r>
              <a:rPr lang="en-US" dirty="0"/>
              <a:t>Signed statement of Verification of non-filling</a:t>
            </a:r>
          </a:p>
          <a:p>
            <a:pPr lvl="1"/>
            <a:r>
              <a:rPr lang="en-US" dirty="0">
                <a:latin typeface="+mj-lt"/>
              </a:rPr>
              <a:t>Si</a:t>
            </a:r>
            <a:r>
              <a:rPr lang="en-US" dirty="0"/>
              <a:t>gned copy of form1040x for amended filers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+mj-lt"/>
              </a:rPr>
              <a:t> Applies to</a:t>
            </a:r>
            <a:r>
              <a:rPr lang="en-US" dirty="0"/>
              <a:t> 2018-2019 &amp; 2019-2020 award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29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F91327B2-BE94-48B1-A949-D79216DD7159}"/>
              </a:ext>
            </a:extLst>
          </p:cNvPr>
          <p:cNvSpPr txBox="1">
            <a:spLocks/>
          </p:cNvSpPr>
          <p:nvPr/>
        </p:nvSpPr>
        <p:spPr>
          <a:xfrm>
            <a:off x="838200" y="3535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A87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ED Shopping Sheet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="" xmlns:a16="http://schemas.microsoft.com/office/drawing/2014/main" id="{83458C80-D7E8-4BF2-99DA-662B9A4E2F76}"/>
              </a:ext>
            </a:extLst>
          </p:cNvPr>
          <p:cNvSpPr txBox="1">
            <a:spLocks/>
          </p:cNvSpPr>
          <p:nvPr/>
        </p:nvSpPr>
        <p:spPr>
          <a:xfrm>
            <a:off x="838200" y="4670887"/>
            <a:ext cx="10515600" cy="1715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Released beta version of the new 2019-20 Financial Aid Shopping Sheet</a:t>
            </a:r>
          </a:p>
          <a:p>
            <a:pPr lvl="1"/>
            <a:r>
              <a:rPr lang="en-US" dirty="0"/>
              <a:t>Soliciting input from institutions to inform the creation of the final version</a:t>
            </a:r>
          </a:p>
          <a:p>
            <a:pPr lvl="2"/>
            <a:r>
              <a:rPr lang="en-US" dirty="0"/>
              <a:t>To be released for 2020-21 award </a:t>
            </a:r>
            <a:r>
              <a:rPr lang="en-US" dirty="0" smtClean="0"/>
              <a:t>year</a:t>
            </a:r>
          </a:p>
        </p:txBody>
      </p:sp>
    </p:spTree>
    <p:extLst>
      <p:ext uri="{BB962C8B-B14F-4D97-AF65-F5344CB8AC3E}">
        <p14:creationId xmlns:p14="http://schemas.microsoft.com/office/powerpoint/2010/main" val="35123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711399A-D20E-4B4B-A8F2-A147F5FBF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9584"/>
          <a:stretch/>
        </p:blipFill>
        <p:spPr>
          <a:xfrm>
            <a:off x="0" y="-657224"/>
            <a:ext cx="12192000" cy="7515225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A00872B6-7A28-4F05-9B11-16B57319BC64}"/>
              </a:ext>
            </a:extLst>
          </p:cNvPr>
          <p:cNvSpPr/>
          <p:nvPr/>
        </p:nvSpPr>
        <p:spPr>
          <a:xfrm>
            <a:off x="1" y="625118"/>
            <a:ext cx="4564392" cy="818707"/>
          </a:xfrm>
          <a:prstGeom prst="homePlate">
            <a:avLst>
              <a:gd name="adj" fmla="val 33712"/>
            </a:avLst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18" y="37168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Inside the Beltway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C35EE9A-B064-47E5-97A4-1045754D6FEB}"/>
              </a:ext>
            </a:extLst>
          </p:cNvPr>
          <p:cNvGrpSpPr/>
          <p:nvPr/>
        </p:nvGrpSpPr>
        <p:grpSpPr>
          <a:xfrm>
            <a:off x="4426282" y="625118"/>
            <a:ext cx="1009648" cy="818707"/>
            <a:chOff x="4426282" y="625118"/>
            <a:chExt cx="1009648" cy="818707"/>
          </a:xfrm>
        </p:grpSpPr>
        <p:sp>
          <p:nvSpPr>
            <p:cNvPr id="19" name="Arrow: Chevron 18">
              <a:extLst>
                <a:ext uri="{FF2B5EF4-FFF2-40B4-BE49-F238E27FC236}">
                  <a16:creationId xmlns="" xmlns:a16="http://schemas.microsoft.com/office/drawing/2014/main" id="{EAFB021D-0FF7-4417-932E-5DF2098A3E23}"/>
                </a:ext>
              </a:extLst>
            </p:cNvPr>
            <p:cNvSpPr/>
            <p:nvPr/>
          </p:nvSpPr>
          <p:spPr>
            <a:xfrm>
              <a:off x="4426282" y="625118"/>
              <a:ext cx="581024" cy="818707"/>
            </a:xfrm>
            <a:prstGeom prst="chevron">
              <a:avLst/>
            </a:prstGeom>
            <a:solidFill>
              <a:srgbClr val="B8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="" xmlns:a16="http://schemas.microsoft.com/office/drawing/2014/main" id="{1D0CE9B5-96D9-4C03-AE4C-EA428162E64E}"/>
                </a:ext>
              </a:extLst>
            </p:cNvPr>
            <p:cNvSpPr/>
            <p:nvPr/>
          </p:nvSpPr>
          <p:spPr>
            <a:xfrm>
              <a:off x="4854906" y="625118"/>
              <a:ext cx="581024" cy="818707"/>
            </a:xfrm>
            <a:prstGeom prst="chevron">
              <a:avLst/>
            </a:prstGeom>
            <a:solidFill>
              <a:srgbClr val="B83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46E4F3F-1A17-42DD-98E5-F59F7A7A5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chemeClr val="bg2"/>
                </a:solidFill>
                <a:cs typeface="Arial" charset="0"/>
              </a:rPr>
              <a:pPr/>
              <a:t>3</a:t>
            </a:fld>
            <a:r>
              <a:rPr lang="en-US" dirty="0">
                <a:solidFill>
                  <a:schemeClr val="bg2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4831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4A87"/>
                </a:solidFill>
                <a:latin typeface="Franklin Gothic Medium Cond" panose="020B0606030402020204" pitchFamily="34" charset="0"/>
              </a:rPr>
              <a:t>ED EA on Aid Offers</a:t>
            </a:r>
            <a:endParaRPr lang="en-US" dirty="0">
              <a:solidFill>
                <a:srgbClr val="004A87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Released last week</a:t>
            </a:r>
          </a:p>
          <a:p>
            <a:r>
              <a:rPr lang="en-US" dirty="0" smtClean="0"/>
              <a:t>Items to “avoid”</a:t>
            </a:r>
          </a:p>
          <a:p>
            <a:r>
              <a:rPr lang="en-US" dirty="0" smtClean="0"/>
              <a:t>Community not consulted</a:t>
            </a:r>
          </a:p>
          <a:p>
            <a:r>
              <a:rPr lang="en-US" dirty="0" smtClean="0"/>
              <a:t>Some conflicts with CFP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30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F91327B2-BE94-48B1-A949-D79216DD7159}"/>
              </a:ext>
            </a:extLst>
          </p:cNvPr>
          <p:cNvSpPr txBox="1">
            <a:spLocks/>
          </p:cNvSpPr>
          <p:nvPr/>
        </p:nvSpPr>
        <p:spPr>
          <a:xfrm>
            <a:off x="838200" y="3535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A87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="" xmlns:a16="http://schemas.microsoft.com/office/drawing/2014/main" id="{83458C80-D7E8-4BF2-99DA-662B9A4E2F76}"/>
              </a:ext>
            </a:extLst>
          </p:cNvPr>
          <p:cNvSpPr txBox="1">
            <a:spLocks/>
          </p:cNvSpPr>
          <p:nvPr/>
        </p:nvSpPr>
        <p:spPr>
          <a:xfrm>
            <a:off x="838200" y="4670887"/>
            <a:ext cx="10515600" cy="1715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 Light" panose="020F030202020403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65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AE90B0-5A49-044F-A187-90270E1A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House Executive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3F0FFE2-B295-5746-B523-D4A287CBD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366"/>
            <a:ext cx="6496557" cy="5165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 March 21, the Trump Administration issued its first higher education executive order with two components (to be implemented by Jan. 1, 2020):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“Improving Free Inquiry on Campus”</a:t>
            </a:r>
          </a:p>
          <a:p>
            <a:pPr lvl="3"/>
            <a:r>
              <a:rPr lang="en-US" dirty="0"/>
              <a:t>Requires heads of several federal agencies to "ensure institutions that receive federal research and education grants promote free inquiry" </a:t>
            </a:r>
          </a:p>
          <a:p>
            <a:pPr lvl="3"/>
            <a:r>
              <a:rPr lang="en-US" dirty="0"/>
              <a:t>Specifically excludes "federal student aid programs that cover tuition, fees, or stipends”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“Improving Transparency and Accountability on Campus” </a:t>
            </a:r>
          </a:p>
          <a:p>
            <a:pPr lvl="3"/>
            <a:r>
              <a:rPr lang="en-US" dirty="0"/>
              <a:t>Introduces program-level data on College Scorecard</a:t>
            </a:r>
          </a:p>
          <a:p>
            <a:pPr lvl="3"/>
            <a:r>
              <a:rPr lang="en-US" dirty="0"/>
              <a:t>Expands institution-level data on College Scorecard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3767F95-1249-C647-9A5E-32A45E07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31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2019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30AF56A-D3DA-4446-9038-4F6B24DCBCB9}"/>
              </a:ext>
            </a:extLst>
          </p:cNvPr>
          <p:cNvSpPr/>
          <p:nvPr/>
        </p:nvSpPr>
        <p:spPr>
          <a:xfrm>
            <a:off x="8077202" y="0"/>
            <a:ext cx="41147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43616D3-7025-E446-929A-3E70544A6103}"/>
              </a:ext>
            </a:extLst>
          </p:cNvPr>
          <p:cNvGrpSpPr/>
          <p:nvPr/>
        </p:nvGrpSpPr>
        <p:grpSpPr>
          <a:xfrm>
            <a:off x="9356652" y="6103084"/>
            <a:ext cx="2630534" cy="754917"/>
            <a:chOff x="9356651" y="6103084"/>
            <a:chExt cx="2630534" cy="754917"/>
          </a:xfrm>
        </p:grpSpPr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7DB1FBEE-C676-2E4D-86EC-AB9FD95FF1DE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5F1494E-F319-9B47-93FE-5B45965A2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11B308D-6BF1-7441-938A-32FFDB808EC1}"/>
              </a:ext>
            </a:extLst>
          </p:cNvPr>
          <p:cNvSpPr/>
          <p:nvPr/>
        </p:nvSpPr>
        <p:spPr>
          <a:xfrm>
            <a:off x="7805746" y="0"/>
            <a:ext cx="13832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B170ABE9-6582-944E-B4F2-45DF8079997E}"/>
              </a:ext>
            </a:extLst>
          </p:cNvPr>
          <p:cNvSpPr txBox="1">
            <a:spLocks/>
          </p:cNvSpPr>
          <p:nvPr/>
        </p:nvSpPr>
        <p:spPr>
          <a:xfrm>
            <a:off x="8172957" y="730251"/>
            <a:ext cx="4019044" cy="5155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dirty="0">
                <a:latin typeface="Franklin Gothic Medium Cond" panose="020B0606030402020204" pitchFamily="34" charset="0"/>
              </a:rPr>
              <a:t>New College Scorecard Components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Introduction of program-level data: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Estimated median earnings;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Median Direct subsidized and unsubsidized loan debt;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Median Graduate PLUS loan debt (if applicable);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Median Parent PLUS loan debt (if applicable); and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Student loan default and repayment rates.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j-lt"/>
              </a:rPr>
              <a:t>Expanded institution-level data: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Student loan default and repayment rates;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Graduate PLUS default and repayment rates; and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latin typeface="+mj-lt"/>
              </a:rPr>
              <a:t>Parent PLUS default and repayment rates.</a:t>
            </a:r>
          </a:p>
        </p:txBody>
      </p:sp>
      <p:sp>
        <p:nvSpPr>
          <p:cNvPr id="12" name="Slide Number Placeholder 8">
            <a:extLst>
              <a:ext uri="{FF2B5EF4-FFF2-40B4-BE49-F238E27FC236}">
                <a16:creationId xmlns="" xmlns:a16="http://schemas.microsoft.com/office/drawing/2014/main" id="{3BCF1CFF-6576-9948-AAED-171F2755139E}"/>
              </a:ext>
            </a:extLst>
          </p:cNvPr>
          <p:cNvSpPr txBox="1">
            <a:spLocks/>
          </p:cNvSpPr>
          <p:nvPr/>
        </p:nvSpPr>
        <p:spPr>
          <a:xfrm>
            <a:off x="9310316" y="827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31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2019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d/da/Washington%2C_D.C._-_2007_aerial_view.jpg/1280px-Washington%2C_D.C._-_2007_aerial_view.jpg">
            <a:extLst>
              <a:ext uri="{FF2B5EF4-FFF2-40B4-BE49-F238E27FC236}">
                <a16:creationId xmlns="" xmlns:a16="http://schemas.microsoft.com/office/drawing/2014/main" id="{4822009A-FF2B-4559-AC4B-87504CCFB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7" y="0"/>
            <a:ext cx="121911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Pentagon 14">
            <a:extLst>
              <a:ext uri="{FF2B5EF4-FFF2-40B4-BE49-F238E27FC236}">
                <a16:creationId xmlns="" xmlns:a16="http://schemas.microsoft.com/office/drawing/2014/main" id="{A00872B6-7A28-4F05-9B11-16B57319BC64}"/>
              </a:ext>
            </a:extLst>
          </p:cNvPr>
          <p:cNvSpPr/>
          <p:nvPr/>
        </p:nvSpPr>
        <p:spPr>
          <a:xfrm>
            <a:off x="0" y="634643"/>
            <a:ext cx="3878593" cy="818707"/>
          </a:xfrm>
          <a:prstGeom prst="homePlate">
            <a:avLst>
              <a:gd name="adj" fmla="val 33712"/>
            </a:avLst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23" y="37168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NASFAA Update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17538CC-D7E7-4E68-B89A-2DDC865B4E54}"/>
              </a:ext>
            </a:extLst>
          </p:cNvPr>
          <p:cNvGrpSpPr/>
          <p:nvPr/>
        </p:nvGrpSpPr>
        <p:grpSpPr>
          <a:xfrm>
            <a:off x="3744400" y="634643"/>
            <a:ext cx="1009648" cy="818707"/>
            <a:chOff x="3744400" y="634643"/>
            <a:chExt cx="1009648" cy="818707"/>
          </a:xfrm>
          <a:solidFill>
            <a:srgbClr val="B83F97"/>
          </a:solidFill>
        </p:grpSpPr>
        <p:sp>
          <p:nvSpPr>
            <p:cNvPr id="12" name="Arrow: Chevron 11">
              <a:extLst>
                <a:ext uri="{FF2B5EF4-FFF2-40B4-BE49-F238E27FC236}">
                  <a16:creationId xmlns="" xmlns:a16="http://schemas.microsoft.com/office/drawing/2014/main" id="{910EAE58-48BF-4A36-8BC5-5B6C5C439E92}"/>
                </a:ext>
              </a:extLst>
            </p:cNvPr>
            <p:cNvSpPr/>
            <p:nvPr/>
          </p:nvSpPr>
          <p:spPr>
            <a:xfrm>
              <a:off x="3744400" y="634643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="" xmlns:a16="http://schemas.microsoft.com/office/drawing/2014/main" id="{7FF1143D-0F5B-4ADF-A8B6-A8233A53644F}"/>
                </a:ext>
              </a:extLst>
            </p:cNvPr>
            <p:cNvSpPr/>
            <p:nvPr/>
          </p:nvSpPr>
          <p:spPr>
            <a:xfrm>
              <a:off x="4173024" y="634643"/>
              <a:ext cx="581024" cy="818707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3437308-F3F0-4912-B939-F192BECAC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32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2996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83F97"/>
                </a:solidFill>
                <a:latin typeface="Franklin Gothic Medium Cond" panose="020B0606030402020204" pitchFamily="34" charset="0"/>
              </a:rPr>
              <a:t>NASFAA’s Recent Work on Award Notifications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709DE-B7A8-42D8-BF9E-5B7CFF468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610"/>
            <a:ext cx="10515600" cy="466725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200" dirty="0">
                <a:latin typeface="+mj-lt"/>
              </a:rPr>
              <a:t>In June 2018, the NASFAA Board of Directors voted to endorse a recommendation to Congress to standardize terms and elements on award notifications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latin typeface="+mj-lt"/>
              </a:rPr>
              <a:t>Recommendation would incorporate NASFAA Code of Conduct into statute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+mj-lt"/>
              </a:rPr>
              <a:t>For more information: </a:t>
            </a:r>
          </a:p>
          <a:p>
            <a:pPr lvl="1">
              <a:spcAft>
                <a:spcPts val="1200"/>
              </a:spcAft>
            </a:pPr>
            <a:r>
              <a:rPr lang="en-US" sz="2800" dirty="0">
                <a:latin typeface="+mj-lt"/>
              </a:rPr>
              <a:t>nasfaa.org/</a:t>
            </a:r>
            <a:r>
              <a:rPr lang="en-US" sz="2800" dirty="0" err="1">
                <a:latin typeface="+mj-lt"/>
              </a:rPr>
              <a:t>Improving_Award_Notifications</a:t>
            </a:r>
            <a:r>
              <a:rPr lang="en-US" sz="2800" dirty="0">
                <a:latin typeface="+mj-lt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0D6AF21-B2D2-4FA6-A7B1-946CE6AB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33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27830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B83F97"/>
                </a:solidFill>
                <a:latin typeface="Franklin Gothic Medium Cond" panose="020B0606030402020204" pitchFamily="34" charset="0"/>
              </a:rPr>
              <a:t>NASFAA’s Recent Work on Award Notifications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709DE-B7A8-42D8-BF9E-5B7CFF468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610"/>
            <a:ext cx="10515600" cy="466725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latin typeface="+mj-lt"/>
              </a:rPr>
              <a:t>NASFAA has identified four elements that belong in an award notification: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Breakdown of estimated individual COA components, including which are direct (billed) costs vs. indirect (non-billed) costs;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Clear identification and proper grouping of each type of award, indicating whether the aid is a grant/scholarship, loan, or work program;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Estimated net cost; 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+mj-lt"/>
              </a:rPr>
              <a:t>Standard terminology, including for example, common definitions for net price/cost.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97C0518-7E62-4B4C-9785-C90551F1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34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193032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A49E95D-1A4E-4AB0-85A4-40C2D1626AC9}"/>
              </a:ext>
            </a:extLst>
          </p:cNvPr>
          <p:cNvSpPr/>
          <p:nvPr/>
        </p:nvSpPr>
        <p:spPr>
          <a:xfrm>
            <a:off x="261691" y="2930223"/>
            <a:ext cx="7292608" cy="250819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A90692A-5CD3-46E4-8803-5915EF5A0866}"/>
              </a:ext>
            </a:extLst>
          </p:cNvPr>
          <p:cNvSpPr/>
          <p:nvPr/>
        </p:nvSpPr>
        <p:spPr>
          <a:xfrm>
            <a:off x="7242617" y="0"/>
            <a:ext cx="1477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A6E4DBA-A26B-4058-BB18-095275FFFBFE}"/>
              </a:ext>
            </a:extLst>
          </p:cNvPr>
          <p:cNvSpPr/>
          <p:nvPr/>
        </p:nvSpPr>
        <p:spPr>
          <a:xfrm>
            <a:off x="7549289" y="0"/>
            <a:ext cx="464271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4767561E-ADC8-4D9D-B3D5-C784D8040750}"/>
              </a:ext>
            </a:extLst>
          </p:cNvPr>
          <p:cNvGrpSpPr/>
          <p:nvPr/>
        </p:nvGrpSpPr>
        <p:grpSpPr>
          <a:xfrm>
            <a:off x="874426" y="1402052"/>
            <a:ext cx="5124038" cy="926214"/>
            <a:chOff x="675816" y="1553177"/>
            <a:chExt cx="5124038" cy="926214"/>
          </a:xfrm>
        </p:grpSpPr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27471123-D71B-471E-A0AA-F005940B557C}"/>
                </a:ext>
              </a:extLst>
            </p:cNvPr>
            <p:cNvSpPr/>
            <p:nvPr/>
          </p:nvSpPr>
          <p:spPr>
            <a:xfrm>
              <a:off x="838199" y="1648394"/>
              <a:ext cx="49616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4A87"/>
                  </a:solidFill>
                  <a:latin typeface="Franklin Gothic Medium Cond" panose="020B0606030402020204" pitchFamily="34" charset="0"/>
                </a:rPr>
                <a:t>Volunteer!</a:t>
              </a:r>
            </a:p>
            <a:p>
              <a:r>
                <a:rPr lang="en-US" sz="2000" dirty="0">
                  <a:latin typeface="+mj-lt"/>
                </a:rPr>
                <a:t>Work with and support NASFAA:</a:t>
              </a:r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="" xmlns:a16="http://schemas.microsoft.com/office/drawing/2014/main" id="{DF7DAF76-0202-4838-BC8D-F3D5E0A2B5DB}"/>
                </a:ext>
              </a:extLst>
            </p:cNvPr>
            <p:cNvSpPr/>
            <p:nvPr/>
          </p:nvSpPr>
          <p:spPr>
            <a:xfrm rot="7746005">
              <a:off x="616602" y="1612391"/>
              <a:ext cx="284421" cy="165993"/>
            </a:xfrm>
            <a:prstGeom prst="triangle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4A87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37BD68BC-592F-4604-A41D-E6C0FA078568}"/>
              </a:ext>
            </a:extLst>
          </p:cNvPr>
          <p:cNvGrpSpPr/>
          <p:nvPr/>
        </p:nvGrpSpPr>
        <p:grpSpPr>
          <a:xfrm>
            <a:off x="2320758" y="5593827"/>
            <a:ext cx="4516237" cy="1183304"/>
            <a:chOff x="2085080" y="5360596"/>
            <a:chExt cx="4516237" cy="1183304"/>
          </a:xfrm>
        </p:grpSpPr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E8E41438-7831-4914-9009-A038DB954CF5}"/>
                </a:ext>
              </a:extLst>
            </p:cNvPr>
            <p:cNvSpPr/>
            <p:nvPr/>
          </p:nvSpPr>
          <p:spPr>
            <a:xfrm>
              <a:off x="2085080" y="5405127"/>
              <a:ext cx="4516237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2800" dirty="0">
                  <a:solidFill>
                    <a:schemeClr val="accent6"/>
                  </a:solidFill>
                  <a:latin typeface="Franklin Gothic Medium Cond" panose="020B0606030402020204" pitchFamily="34" charset="0"/>
                </a:rPr>
                <a:t>Stay Informed</a:t>
              </a:r>
            </a:p>
            <a:p>
              <a:pPr algn="r"/>
              <a:r>
                <a:rPr lang="en-US" sz="2000" dirty="0">
                  <a:latin typeface="+mj-lt"/>
                </a:rPr>
                <a:t>Read NASFAA’s </a:t>
              </a:r>
              <a:r>
                <a:rPr lang="en-US" sz="2000" i="1" dirty="0">
                  <a:latin typeface="+mj-lt"/>
                </a:rPr>
                <a:t>Today’s News </a:t>
              </a:r>
              <a:r>
                <a:rPr lang="en-US" sz="2000" dirty="0">
                  <a:latin typeface="+mj-lt"/>
                </a:rPr>
                <a:t>and Policy and Advocacy Webpages on nasfaa.org</a:t>
              </a:r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="" xmlns:a16="http://schemas.microsoft.com/office/drawing/2014/main" id="{81ADBC9C-C7F3-46D2-8186-860CBF892EB4}"/>
                </a:ext>
              </a:extLst>
            </p:cNvPr>
            <p:cNvSpPr/>
            <p:nvPr/>
          </p:nvSpPr>
          <p:spPr>
            <a:xfrm rot="7746005">
              <a:off x="4426568" y="5419810"/>
              <a:ext cx="284421" cy="16599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B83F97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9DC37E7-3185-4816-9F8B-B3CBCF100182}"/>
              </a:ext>
            </a:extLst>
          </p:cNvPr>
          <p:cNvGrpSpPr/>
          <p:nvPr/>
        </p:nvGrpSpPr>
        <p:grpSpPr>
          <a:xfrm>
            <a:off x="7763166" y="1336506"/>
            <a:ext cx="4092872" cy="4184987"/>
            <a:chOff x="7761930" y="973401"/>
            <a:chExt cx="4092872" cy="4184987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36AFDCF9-4054-4035-9A0F-B76AF43A5A7D}"/>
                </a:ext>
              </a:extLst>
            </p:cNvPr>
            <p:cNvGrpSpPr/>
            <p:nvPr/>
          </p:nvGrpSpPr>
          <p:grpSpPr>
            <a:xfrm>
              <a:off x="7761930" y="1354049"/>
              <a:ext cx="4092872" cy="3559156"/>
              <a:chOff x="7772403" y="1743603"/>
              <a:chExt cx="4092872" cy="3559156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B8E62650-C1C5-4FB4-A58E-23597E3E7924}"/>
                  </a:ext>
                </a:extLst>
              </p:cNvPr>
              <p:cNvSpPr/>
              <p:nvPr/>
            </p:nvSpPr>
            <p:spPr>
              <a:xfrm>
                <a:off x="7894487" y="1855661"/>
                <a:ext cx="3970788" cy="34470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ED7D31"/>
                    </a:solidFill>
                    <a:latin typeface="Franklin Gothic Medium Cond" panose="020B0606030402020204" pitchFamily="34" charset="0"/>
                  </a:rPr>
                  <a:t>Write and Visit Your Member of Congress</a:t>
                </a:r>
              </a:p>
              <a:p>
                <a:endParaRPr lang="en-US" sz="1050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Share your advocacy efforts with NASFAA, so we can support and assist you</a:t>
                </a:r>
              </a:p>
              <a:p>
                <a:endParaRPr lang="en-US" dirty="0">
                  <a:latin typeface="+mj-lt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New education committee members mean new states in the mix!</a:t>
                </a: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="" xmlns:a16="http://schemas.microsoft.com/office/drawing/2014/main" id="{DC39807D-6DA1-4383-B685-B77358301858}"/>
                  </a:ext>
                </a:extLst>
              </p:cNvPr>
              <p:cNvSpPr/>
              <p:nvPr/>
            </p:nvSpPr>
            <p:spPr>
              <a:xfrm rot="7746005">
                <a:off x="7713189" y="1802817"/>
                <a:ext cx="284421" cy="165993"/>
              </a:xfrm>
              <a:prstGeom prst="triangl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B83F97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DCE22A4F-81A6-4CA9-98F3-A5B41B119667}"/>
                </a:ext>
              </a:extLst>
            </p:cNvPr>
            <p:cNvGrpSpPr/>
            <p:nvPr/>
          </p:nvGrpSpPr>
          <p:grpSpPr>
            <a:xfrm>
              <a:off x="9271108" y="973401"/>
              <a:ext cx="1199072" cy="4184987"/>
              <a:chOff x="9247517" y="1022485"/>
              <a:chExt cx="1199072" cy="41849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87D3F1F3-CC89-4788-9B16-1644D5BF5CEF}"/>
                  </a:ext>
                </a:extLst>
              </p:cNvPr>
              <p:cNvCxnSpPr/>
              <p:nvPr/>
            </p:nvCxnSpPr>
            <p:spPr>
              <a:xfrm>
                <a:off x="9247517" y="1022485"/>
                <a:ext cx="1199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73CEDF2F-C7B6-46E4-B0A3-8F92D7446227}"/>
                  </a:ext>
                </a:extLst>
              </p:cNvPr>
              <p:cNvCxnSpPr/>
              <p:nvPr/>
            </p:nvCxnSpPr>
            <p:spPr>
              <a:xfrm>
                <a:off x="9247517" y="5207472"/>
                <a:ext cx="119907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70D1441F-A02A-4308-8CDB-320B2274B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22" y="19677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B83F97"/>
                </a:solidFill>
                <a:latin typeface="Franklin Gothic Medium Cond" panose="020B0606030402020204" pitchFamily="34" charset="0"/>
              </a:rPr>
              <a:t>Advocacy Opportunities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7169E0C-4AD6-4687-8FCC-231F6EFCF3BB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BA8ECDF-6293-4EE9-B50F-D34B131E585F}"/>
              </a:ext>
            </a:extLst>
          </p:cNvPr>
          <p:cNvGrpSpPr/>
          <p:nvPr/>
        </p:nvGrpSpPr>
        <p:grpSpPr>
          <a:xfrm>
            <a:off x="467811" y="3116000"/>
            <a:ext cx="6578613" cy="2138114"/>
            <a:chOff x="467811" y="2731733"/>
            <a:chExt cx="6578613" cy="2138114"/>
          </a:xfrm>
        </p:grpSpPr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94EF249B-5FF7-4F52-BB28-731B24AFDBD5}"/>
                </a:ext>
              </a:extLst>
            </p:cNvPr>
            <p:cNvSpPr/>
            <p:nvPr/>
          </p:nvSpPr>
          <p:spPr>
            <a:xfrm>
              <a:off x="4940422" y="2779597"/>
              <a:ext cx="2053518" cy="20902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02B2037E-9A20-4D78-A524-0EC7D648B685}"/>
                </a:ext>
              </a:extLst>
            </p:cNvPr>
            <p:cNvSpPr/>
            <p:nvPr/>
          </p:nvSpPr>
          <p:spPr>
            <a:xfrm>
              <a:off x="2722890" y="2751604"/>
              <a:ext cx="2053518" cy="20902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80960C4-720B-49EB-A94E-C2238813B7F6}"/>
                </a:ext>
              </a:extLst>
            </p:cNvPr>
            <p:cNvSpPr/>
            <p:nvPr/>
          </p:nvSpPr>
          <p:spPr>
            <a:xfrm>
              <a:off x="512968" y="2731733"/>
              <a:ext cx="2053518" cy="20902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4118870-1979-4031-BC4A-B444BC649DB1}"/>
                </a:ext>
              </a:extLst>
            </p:cNvPr>
            <p:cNvSpPr/>
            <p:nvPr/>
          </p:nvSpPr>
          <p:spPr>
            <a:xfrm>
              <a:off x="467811" y="3796729"/>
              <a:ext cx="215848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Franklin Gothic Medium Cond" panose="020B0606030402020204" pitchFamily="34" charset="0"/>
                </a:rPr>
                <a:t>Advocacy Pipeline and Advocacy Network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4DA37CE7-D53B-4AFA-A4E9-E75DE6EFA247}"/>
                </a:ext>
              </a:extLst>
            </p:cNvPr>
            <p:cNvSpPr/>
            <p:nvPr/>
          </p:nvSpPr>
          <p:spPr>
            <a:xfrm>
              <a:off x="2670406" y="3796729"/>
              <a:ext cx="215848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Franklin Gothic Medium Cond" panose="020B0606030402020204" pitchFamily="34" charset="0"/>
                </a:rPr>
                <a:t>Policy Task Forces</a:t>
              </a:r>
            </a:p>
          </p:txBody>
        </p:sp>
        <p:pic>
          <p:nvPicPr>
            <p:cNvPr id="24" name="Graphic 23" descr="Megaphone">
              <a:extLst>
                <a:ext uri="{FF2B5EF4-FFF2-40B4-BE49-F238E27FC236}">
                  <a16:creationId xmlns="" xmlns:a16="http://schemas.microsoft.com/office/drawing/2014/main" id="{A6390924-3748-478C-BB56-2C3D0A116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5913" y="2971800"/>
              <a:ext cx="914400" cy="91440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19B67B04-F650-4CE9-ACD7-A530B8C16E1E}"/>
                </a:ext>
              </a:extLst>
            </p:cNvPr>
            <p:cNvSpPr/>
            <p:nvPr/>
          </p:nvSpPr>
          <p:spPr>
            <a:xfrm>
              <a:off x="4887938" y="3790567"/>
              <a:ext cx="215848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Franklin Gothic Medium Cond" panose="020B0606030402020204" pitchFamily="34" charset="0"/>
                </a:rPr>
                <a:t>Get Students Involved!</a:t>
              </a:r>
            </a:p>
          </p:txBody>
        </p:sp>
        <p:pic>
          <p:nvPicPr>
            <p:cNvPr id="9" name="Graphic 8" descr="Chat">
              <a:extLst>
                <a:ext uri="{FF2B5EF4-FFF2-40B4-BE49-F238E27FC236}">
                  <a16:creationId xmlns="" xmlns:a16="http://schemas.microsoft.com/office/drawing/2014/main" id="{B031E029-554E-4737-895C-BD05CE582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97458" y="3082384"/>
              <a:ext cx="914400" cy="914400"/>
            </a:xfrm>
            <a:prstGeom prst="rect">
              <a:avLst/>
            </a:prstGeom>
          </p:spPr>
        </p:pic>
      </p:grpSp>
      <p:pic>
        <p:nvPicPr>
          <p:cNvPr id="5" name="Graphic 4" descr="Users">
            <a:extLst>
              <a:ext uri="{FF2B5EF4-FFF2-40B4-BE49-F238E27FC236}">
                <a16:creationId xmlns="" xmlns:a16="http://schemas.microsoft.com/office/drawing/2014/main" id="{327091A7-4719-4635-ACF0-800337538F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81" y="3448363"/>
            <a:ext cx="914400" cy="9144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D79260-B0D6-448E-8ED2-8C1B8F88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35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7E5B0DB-FA50-A441-BF60-F65B2EB97B5F}"/>
              </a:ext>
            </a:extLst>
          </p:cNvPr>
          <p:cNvSpPr/>
          <p:nvPr/>
        </p:nvSpPr>
        <p:spPr>
          <a:xfrm>
            <a:off x="3163308" y="2263900"/>
            <a:ext cx="3331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+mj-lt"/>
              </a:rPr>
              <a:t>nasfaa.org</a:t>
            </a:r>
            <a:r>
              <a:rPr lang="en-US" i="1" dirty="0">
                <a:latin typeface="+mj-lt"/>
              </a:rPr>
              <a:t>/</a:t>
            </a:r>
            <a:r>
              <a:rPr lang="en-US" i="1" dirty="0" err="1">
                <a:latin typeface="+mj-lt"/>
              </a:rPr>
              <a:t>volunteer_information</a:t>
            </a:r>
            <a:endParaRPr lang="en-US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40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4A8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2F5597"/>
              </a:solidFill>
            </a:endParaRPr>
          </a:p>
        </p:txBody>
      </p:sp>
      <p:pic>
        <p:nvPicPr>
          <p:cNvPr id="2" name="Picture 1" descr="nasfaa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3578" y="2438400"/>
            <a:ext cx="6419022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83F97"/>
                </a:solidFill>
                <a:latin typeface="Franklin Gothic Medium Cond" panose="020B0606030402020204" pitchFamily="34" charset="0"/>
              </a:rPr>
              <a:t>Dynamics in Washington—The Nation is Dissatisfied</a:t>
            </a:r>
            <a:endParaRPr lang="en-US" dirty="0">
              <a:solidFill>
                <a:srgbClr val="B83F97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709DE-B7A8-42D8-BF9E-5B7CFF468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653" y="1423053"/>
            <a:ext cx="7431314" cy="46693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0" dirty="0" smtClean="0">
              <a:latin typeface="+mj-lt"/>
            </a:endParaRPr>
          </a:p>
          <a:p>
            <a:pPr marL="0" indent="0">
              <a:buNone/>
            </a:pPr>
            <a:r>
              <a:rPr lang="en-US" sz="4500" i="1" dirty="0">
                <a:latin typeface="+mj-lt"/>
              </a:rPr>
              <a:t>	</a:t>
            </a:r>
            <a:r>
              <a:rPr lang="en-US" sz="4500" i="1" dirty="0" smtClean="0">
                <a:latin typeface="+mj-lt"/>
              </a:rPr>
              <a:t>							</a:t>
            </a:r>
            <a:endParaRPr lang="en-US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4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56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B315BE-DAB8-47D4-ABB2-3A4A370C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2018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690689"/>
            <a:ext cx="4140200" cy="426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8EED8F-5034-4DDD-8381-75B2E8D3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83F97"/>
                </a:solidFill>
                <a:latin typeface="Franklin Gothic Medium Cond" panose="020B0606030402020204" pitchFamily="34" charset="0"/>
              </a:rPr>
              <a:t>Dynamics in Washington- The Nation is Tired</a:t>
            </a:r>
            <a:endParaRPr lang="en-US" dirty="0">
              <a:solidFill>
                <a:srgbClr val="B83F97"/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E709DE-B7A8-42D8-BF9E-5B7CFF468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0"/>
          </a:xfrm>
        </p:spPr>
        <p:txBody>
          <a:bodyPr>
            <a:normAutofit fontScale="47500" lnSpcReduction="20000"/>
          </a:bodyPr>
          <a:lstStyle/>
          <a:p>
            <a:endParaRPr lang="en-US" sz="8000" dirty="0" smtClean="0">
              <a:latin typeface="+mj-lt"/>
            </a:endParaRPr>
          </a:p>
          <a:p>
            <a:r>
              <a:rPr lang="en-US" sz="8000" b="1" i="1" dirty="0" smtClean="0">
                <a:latin typeface="+mj-lt"/>
              </a:rPr>
              <a:t>The </a:t>
            </a:r>
            <a:r>
              <a:rPr lang="en-US" sz="8000" b="1" i="1" dirty="0" smtClean="0">
                <a:latin typeface="+mj-lt"/>
              </a:rPr>
              <a:t>takeaway: </a:t>
            </a:r>
            <a:r>
              <a:rPr lang="en-US" sz="8000" i="1" dirty="0" smtClean="0">
                <a:latin typeface="+mj-lt"/>
              </a:rPr>
              <a:t>”14%</a:t>
            </a:r>
            <a:r>
              <a:rPr lang="en-US" sz="8000" i="1" dirty="0" smtClean="0">
                <a:latin typeface="+mj-lt"/>
              </a:rPr>
              <a:t> </a:t>
            </a:r>
            <a:r>
              <a:rPr lang="en-US" sz="8000" i="1" dirty="0">
                <a:latin typeface="+mj-lt"/>
              </a:rPr>
              <a:t>of America, roughly half left and half right, consistently shouts, posts and votes, while 67% of us are exhausted</a:t>
            </a:r>
            <a:r>
              <a:rPr lang="en-US" sz="8000" i="1" dirty="0" smtClean="0">
                <a:latin typeface="+mj-lt"/>
              </a:rPr>
              <a:t>.”</a:t>
            </a:r>
          </a:p>
          <a:p>
            <a:pPr marL="0" indent="0">
              <a:buNone/>
            </a:pPr>
            <a:r>
              <a:rPr lang="en-US" sz="4500" i="1" dirty="0">
                <a:latin typeface="+mj-lt"/>
              </a:rPr>
              <a:t>	</a:t>
            </a:r>
            <a:r>
              <a:rPr lang="en-US" sz="4500" i="1" dirty="0" smtClean="0">
                <a:latin typeface="+mj-lt"/>
              </a:rPr>
              <a:t>							</a:t>
            </a:r>
            <a:endParaRPr lang="en-US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dirty="0" smtClean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1400" dirty="0" smtClean="0"/>
          </a:p>
          <a:p>
            <a:pPr marL="0" indent="0">
              <a:lnSpc>
                <a:spcPct val="100000"/>
              </a:lnSpc>
              <a:buNone/>
            </a:pPr>
            <a:endParaRPr lang="en-US" sz="5600" dirty="0">
              <a:latin typeface="+mj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5600" i="1" dirty="0" smtClean="0">
                <a:latin typeface="+mj-lt"/>
              </a:rPr>
              <a:t>Source</a:t>
            </a:r>
            <a:r>
              <a:rPr lang="en-US" sz="5600" dirty="0" smtClean="0">
                <a:latin typeface="+mj-lt"/>
              </a:rPr>
              <a:t>: "</a:t>
            </a:r>
            <a:r>
              <a:rPr lang="en-US" sz="5600" dirty="0" smtClean="0">
                <a:latin typeface="+mj-lt"/>
                <a:hlinkClick r:id="rId2"/>
              </a:rPr>
              <a:t>Hidden Tribes: A Study of America’s Polarized Landscape</a:t>
            </a:r>
            <a:r>
              <a:rPr lang="en-US" sz="5600" dirty="0" smtClean="0">
                <a:latin typeface="+mj-lt"/>
              </a:rPr>
              <a:t>."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5600" i="1" dirty="0" smtClean="0">
                <a:latin typeface="+mj-lt"/>
              </a:rPr>
              <a:t>Source</a:t>
            </a:r>
            <a:r>
              <a:rPr lang="en-US" sz="5600" dirty="0" smtClean="0">
                <a:latin typeface="+mj-lt"/>
              </a:rPr>
              <a:t>: </a:t>
            </a:r>
            <a:r>
              <a:rPr lang="en-US" sz="5600" dirty="0" err="1" smtClean="0">
                <a:latin typeface="+mj-lt"/>
              </a:rPr>
              <a:t>Axios</a:t>
            </a:r>
            <a:r>
              <a:rPr lang="en-US" sz="5600" dirty="0" smtClean="0">
                <a:latin typeface="+mj-lt"/>
              </a:rPr>
              <a:t> AM’s Mike Allen</a:t>
            </a:r>
            <a:endParaRPr lang="en-US" sz="5600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1C6231E-70B9-4375-9324-3C2C80B53B05}"/>
              </a:ext>
            </a:extLst>
          </p:cNvPr>
          <p:cNvGrpSpPr/>
          <p:nvPr/>
        </p:nvGrpSpPr>
        <p:grpSpPr>
          <a:xfrm>
            <a:off x="9356651" y="6103084"/>
            <a:ext cx="2630534" cy="754917"/>
            <a:chOff x="9356651" y="6103084"/>
            <a:chExt cx="2630534" cy="7549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52862D1F-FB0B-4275-8FCF-D1B724360A95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A676FE0-54EB-4C24-AD1D-ADD9C076F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A1C13A-6597-439F-BB0E-105E03C00FB7}"/>
              </a:ext>
            </a:extLst>
          </p:cNvPr>
          <p:cNvSpPr/>
          <p:nvPr/>
        </p:nvSpPr>
        <p:spPr>
          <a:xfrm>
            <a:off x="0" y="0"/>
            <a:ext cx="266700" cy="6858001"/>
          </a:xfrm>
          <a:prstGeom prst="rect">
            <a:avLst/>
          </a:prstGeom>
          <a:solidFill>
            <a:srgbClr val="B83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CBE4B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B315BE-DAB8-47D4-ABB2-3A4A370C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5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2018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C2ADA091-399A-4BA9-91C6-65C553E515A9}"/>
              </a:ext>
            </a:extLst>
          </p:cNvPr>
          <p:cNvGrpSpPr/>
          <p:nvPr/>
        </p:nvGrpSpPr>
        <p:grpSpPr>
          <a:xfrm>
            <a:off x="270588" y="1306051"/>
            <a:ext cx="11921412" cy="2802530"/>
            <a:chOff x="270588" y="1306051"/>
            <a:chExt cx="11921412" cy="2802530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6096AC7F-8833-4CBB-864D-31E3DF3E6139}"/>
                </a:ext>
              </a:extLst>
            </p:cNvPr>
            <p:cNvSpPr/>
            <p:nvPr/>
          </p:nvSpPr>
          <p:spPr>
            <a:xfrm>
              <a:off x="270588" y="1505384"/>
              <a:ext cx="11921412" cy="2404142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EBCF95A3-4804-487F-A75C-FAC3216DE89D}"/>
                </a:ext>
              </a:extLst>
            </p:cNvPr>
            <p:cNvSpPr/>
            <p:nvPr/>
          </p:nvSpPr>
          <p:spPr>
            <a:xfrm>
              <a:off x="270588" y="4015493"/>
              <a:ext cx="11921412" cy="9308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E97A4E54-42C1-4FA1-AE3A-CCB6B2E54DB6}"/>
                </a:ext>
              </a:extLst>
            </p:cNvPr>
            <p:cNvSpPr/>
            <p:nvPr/>
          </p:nvSpPr>
          <p:spPr>
            <a:xfrm>
              <a:off x="270588" y="1306051"/>
              <a:ext cx="11921412" cy="9308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03579E1E-D354-4610-BE02-CD01D41DB828}"/>
              </a:ext>
            </a:extLst>
          </p:cNvPr>
          <p:cNvGrpSpPr/>
          <p:nvPr/>
        </p:nvGrpSpPr>
        <p:grpSpPr>
          <a:xfrm>
            <a:off x="270588" y="6381564"/>
            <a:ext cx="11921412" cy="305216"/>
            <a:chOff x="270588" y="6381564"/>
            <a:chExt cx="11921412" cy="305216"/>
          </a:xfrm>
        </p:grpSpPr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C7F1AB1-49A5-493C-B07E-66CCA08B2857}"/>
                </a:ext>
              </a:extLst>
            </p:cNvPr>
            <p:cNvSpPr/>
            <p:nvPr/>
          </p:nvSpPr>
          <p:spPr>
            <a:xfrm>
              <a:off x="270588" y="6381564"/>
              <a:ext cx="11921412" cy="9308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A03AB0B4-DF5B-4723-9C9A-E19B29CC318D}"/>
                </a:ext>
              </a:extLst>
            </p:cNvPr>
            <p:cNvSpPr/>
            <p:nvPr/>
          </p:nvSpPr>
          <p:spPr>
            <a:xfrm>
              <a:off x="270588" y="6593692"/>
              <a:ext cx="11921412" cy="93088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A69B16-DF13-485E-906E-54D6BC0B3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Midterm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96EA73C-5049-42BF-BA59-126B0FB0C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6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BFDA883A-0850-4CF3-A02A-AE0321BAA562}"/>
              </a:ext>
            </a:extLst>
          </p:cNvPr>
          <p:cNvGrpSpPr/>
          <p:nvPr/>
        </p:nvGrpSpPr>
        <p:grpSpPr>
          <a:xfrm>
            <a:off x="651587" y="1580032"/>
            <a:ext cx="11215316" cy="2019249"/>
            <a:chOff x="651587" y="1580032"/>
            <a:chExt cx="11215316" cy="2019249"/>
          </a:xfrm>
        </p:grpSpPr>
        <p:graphicFrame>
          <p:nvGraphicFramePr>
            <p:cNvPr id="5" name="Chart 4">
              <a:extLst>
                <a:ext uri="{FF2B5EF4-FFF2-40B4-BE49-F238E27FC236}">
                  <a16:creationId xmlns="" xmlns:a16="http://schemas.microsoft.com/office/drawing/2014/main" id="{0282D4C3-1A7B-4A7D-8DB1-B171DC2B77A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08095607"/>
                </p:ext>
              </p:extLst>
            </p:nvPr>
          </p:nvGraphicFramePr>
          <p:xfrm>
            <a:off x="651587" y="1810962"/>
            <a:ext cx="11215316" cy="1788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E3FC3F19-ABD4-437B-9DF8-0502D9515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9245" y="2271248"/>
              <a:ext cx="3104" cy="86774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="" xmlns:a16="http://schemas.microsoft.com/office/drawing/2014/main" id="{986E4BB4-8BFC-43A8-BBE0-AFD4DD48955D}"/>
                </a:ext>
              </a:extLst>
            </p:cNvPr>
            <p:cNvSpPr txBox="1">
              <a:spLocks/>
            </p:cNvSpPr>
            <p:nvPr/>
          </p:nvSpPr>
          <p:spPr>
            <a:xfrm>
              <a:off x="1004556" y="1580032"/>
              <a:ext cx="10515600" cy="724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57585A"/>
                  </a:solidFill>
                  <a:latin typeface="Franklin Gothic Medium Cond" panose="020B06060304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U.S. House of Representatives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4BD64741-4F4B-418B-972F-DD4D122838CB}"/>
                </a:ext>
              </a:extLst>
            </p:cNvPr>
            <p:cNvSpPr txBox="1"/>
            <p:nvPr/>
          </p:nvSpPr>
          <p:spPr>
            <a:xfrm>
              <a:off x="838200" y="2435290"/>
              <a:ext cx="1541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235</a:t>
              </a:r>
              <a:r>
                <a:rPr lang="en-US" dirty="0"/>
                <a:t> </a:t>
              </a:r>
              <a:r>
                <a:rPr lang="en-US" dirty="0">
                  <a:solidFill>
                    <a:schemeClr val="bg1"/>
                  </a:solidFill>
                  <a:latin typeface="+mj-lt"/>
                </a:rPr>
                <a:t>Dems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0A39006-20FF-4C71-A86B-CB70ACC74A86}"/>
                </a:ext>
              </a:extLst>
            </p:cNvPr>
            <p:cNvSpPr txBox="1"/>
            <p:nvPr/>
          </p:nvSpPr>
          <p:spPr>
            <a:xfrm>
              <a:off x="5488682" y="3198305"/>
              <a:ext cx="1541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218 to majority</a:t>
              </a:r>
              <a:endPara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1E89ACE7-184E-4268-9F9E-DF060E5CAE85}"/>
              </a:ext>
            </a:extLst>
          </p:cNvPr>
          <p:cNvGrpSpPr/>
          <p:nvPr/>
        </p:nvGrpSpPr>
        <p:grpSpPr>
          <a:xfrm>
            <a:off x="651587" y="4308770"/>
            <a:ext cx="11215316" cy="1959078"/>
            <a:chOff x="651587" y="4308770"/>
            <a:chExt cx="11215316" cy="1959078"/>
          </a:xfrm>
        </p:grpSpPr>
        <p:graphicFrame>
          <p:nvGraphicFramePr>
            <p:cNvPr id="6" name="Chart 5">
              <a:extLst>
                <a:ext uri="{FF2B5EF4-FFF2-40B4-BE49-F238E27FC236}">
                  <a16:creationId xmlns="" xmlns:a16="http://schemas.microsoft.com/office/drawing/2014/main" id="{9CCF0CEF-66B1-4C15-835D-4902F30CB4F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72788113"/>
                </p:ext>
              </p:extLst>
            </p:nvPr>
          </p:nvGraphicFramePr>
          <p:xfrm>
            <a:off x="651587" y="4479529"/>
            <a:ext cx="11215316" cy="17883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5A9A6F41-E98C-4F2D-B313-2FC1BBD3D1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2352" y="4942925"/>
              <a:ext cx="3104" cy="867745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itle 1">
              <a:extLst>
                <a:ext uri="{FF2B5EF4-FFF2-40B4-BE49-F238E27FC236}">
                  <a16:creationId xmlns="" xmlns:a16="http://schemas.microsoft.com/office/drawing/2014/main" id="{05823028-FBD2-4AD9-B40C-FD70129E6FDE}"/>
                </a:ext>
              </a:extLst>
            </p:cNvPr>
            <p:cNvSpPr txBox="1">
              <a:spLocks/>
            </p:cNvSpPr>
            <p:nvPr/>
          </p:nvSpPr>
          <p:spPr>
            <a:xfrm>
              <a:off x="1004556" y="4308770"/>
              <a:ext cx="10515600" cy="72404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rgbClr val="57585A"/>
                  </a:solidFill>
                  <a:latin typeface="Franklin Gothic Medium Cond" panose="020B0606030402020204" pitchFamily="34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U.S. Senate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6903393E-8901-4CC1-B876-A4BAC9C1EE8F}"/>
                </a:ext>
              </a:extLst>
            </p:cNvPr>
            <p:cNvSpPr txBox="1"/>
            <p:nvPr/>
          </p:nvSpPr>
          <p:spPr>
            <a:xfrm>
              <a:off x="838199" y="5112078"/>
              <a:ext cx="1541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47</a:t>
              </a:r>
              <a:r>
                <a:rPr lang="en-US" dirty="0"/>
                <a:t> </a:t>
              </a:r>
              <a:r>
                <a:rPr lang="en-US" dirty="0">
                  <a:solidFill>
                    <a:schemeClr val="bg1"/>
                  </a:solidFill>
                  <a:latin typeface="+mj-lt"/>
                </a:rPr>
                <a:t>Dems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46D93541-69AF-4DBF-B617-40119AAE9B61}"/>
                </a:ext>
              </a:extLst>
            </p:cNvPr>
            <p:cNvSpPr txBox="1"/>
            <p:nvPr/>
          </p:nvSpPr>
          <p:spPr>
            <a:xfrm>
              <a:off x="10195204" y="5112078"/>
              <a:ext cx="1541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  <a:latin typeface="+mj-lt"/>
                </a:rPr>
                <a:t>GOP </a:t>
              </a:r>
              <a:r>
                <a:rPr lang="en-US" sz="2800" dirty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53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474072CC-F7AC-4C45-9550-C208DAD5F55D}"/>
                </a:ext>
              </a:extLst>
            </p:cNvPr>
            <p:cNvSpPr txBox="1"/>
            <p:nvPr/>
          </p:nvSpPr>
          <p:spPr>
            <a:xfrm>
              <a:off x="5488682" y="5869982"/>
              <a:ext cx="15411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51 to majority</a:t>
              </a:r>
              <a:endParaRPr lang="en-US" sz="11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EFCF602-5E5D-4617-BC8E-0005760ECA23}"/>
              </a:ext>
            </a:extLst>
          </p:cNvPr>
          <p:cNvGrpSpPr/>
          <p:nvPr/>
        </p:nvGrpSpPr>
        <p:grpSpPr>
          <a:xfrm>
            <a:off x="9365982" y="6103084"/>
            <a:ext cx="2630534" cy="754917"/>
            <a:chOff x="9356651" y="6103084"/>
            <a:chExt cx="2630534" cy="754917"/>
          </a:xfrm>
        </p:grpSpPr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9226F7D8-B569-4470-BF5B-3A5A449C4AE7}"/>
                </a:ext>
              </a:extLst>
            </p:cNvPr>
            <p:cNvSpPr/>
            <p:nvPr/>
          </p:nvSpPr>
          <p:spPr>
            <a:xfrm>
              <a:off x="9356651" y="6103084"/>
              <a:ext cx="2630534" cy="754917"/>
            </a:xfrm>
            <a:prstGeom prst="rect">
              <a:avLst/>
            </a:prstGeom>
            <a:solidFill>
              <a:srgbClr val="004A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9D9BDFDF-0816-4327-BF98-75E23E53E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59833" y="6231453"/>
              <a:ext cx="2024170" cy="498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42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266EF-0893-45D7-9EBF-6C57DB7D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 in Washington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2404F2-B8BE-4952-A581-56460F3E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678"/>
            <a:ext cx="10515600" cy="4340283"/>
          </a:xfrm>
        </p:spPr>
        <p:txBody>
          <a:bodyPr/>
          <a:lstStyle/>
          <a:p>
            <a:r>
              <a:rPr lang="en-US" dirty="0" smtClean="0"/>
              <a:t>New </a:t>
            </a:r>
            <a:r>
              <a:rPr lang="en-US" dirty="0"/>
              <a:t>committee leadership in the House:</a:t>
            </a:r>
          </a:p>
          <a:p>
            <a:pPr lvl="1"/>
            <a:r>
              <a:rPr lang="en-US" dirty="0"/>
              <a:t>Committee on Education and the Workforce</a:t>
            </a:r>
          </a:p>
          <a:p>
            <a:pPr lvl="2"/>
            <a:r>
              <a:rPr lang="en-US" dirty="0"/>
              <a:t>Chairman: Rep. Bobby Scott (D-VA)</a:t>
            </a:r>
          </a:p>
          <a:p>
            <a:pPr lvl="1"/>
            <a:r>
              <a:rPr lang="en-US" dirty="0"/>
              <a:t>Committee on Appropriations</a:t>
            </a:r>
          </a:p>
          <a:p>
            <a:pPr lvl="2"/>
            <a:r>
              <a:rPr lang="en-US" dirty="0"/>
              <a:t>Chairwoman: Rep. Nita Lowey (D-NY)</a:t>
            </a:r>
          </a:p>
          <a:p>
            <a:r>
              <a:rPr lang="en-US" dirty="0"/>
              <a:t>Democratic House majority will likely mean increased oversight of ED</a:t>
            </a:r>
          </a:p>
          <a:p>
            <a:r>
              <a:rPr lang="en-US" dirty="0"/>
              <a:t>Feasibility of a bipartisan HEA reauthorization remains unclear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EF1F12-BC61-4C7A-A8CD-2EE23AD5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7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39174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A57CCA7-86D0-0343-950D-02CCB3378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66" y="1247134"/>
            <a:ext cx="4900629" cy="4363732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0AF11F-671F-C946-B672-024FF42E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8</a:t>
            </a:fld>
            <a:r>
              <a:rPr lang="en-US">
                <a:solidFill>
                  <a:srgbClr val="000000"/>
                </a:solidFill>
                <a:cs typeface="Arial" charset="0"/>
              </a:rPr>
              <a:t>   © 2019 NASFAA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Content Placeholder 4">
            <a:extLst>
              <a:ext uri="{FF2B5EF4-FFF2-40B4-BE49-F238E27FC236}">
                <a16:creationId xmlns="" xmlns:a16="http://schemas.microsoft.com/office/drawing/2014/main" id="{850468A1-580C-2949-A97A-B844E7DD3E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339" y="5610866"/>
            <a:ext cx="2454456" cy="9421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15038B-9B5C-0B4C-A0D0-0801FE00F2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467" y="1656496"/>
            <a:ext cx="5860533" cy="354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266EF-0893-45D7-9EBF-6C57DB7D2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Area of Agreement?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2404F2-B8BE-4952-A581-56460F3E0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678"/>
            <a:ext cx="10515600" cy="4340283"/>
          </a:xfrm>
        </p:spPr>
        <p:txBody>
          <a:bodyPr/>
          <a:lstStyle/>
          <a:p>
            <a:r>
              <a:rPr lang="en-US" dirty="0" smtClean="0"/>
              <a:t>Distrust/Disillusion with traditional Higher Education</a:t>
            </a:r>
          </a:p>
          <a:p>
            <a:pPr lvl="1"/>
            <a:r>
              <a:rPr lang="en-US" dirty="0" smtClean="0"/>
              <a:t>Unaffordable</a:t>
            </a:r>
          </a:p>
          <a:p>
            <a:pPr lvl="1"/>
            <a:r>
              <a:rPr lang="en-US" dirty="0" smtClean="0"/>
              <a:t>Unattainable</a:t>
            </a:r>
          </a:p>
          <a:p>
            <a:pPr lvl="1"/>
            <a:r>
              <a:rPr lang="en-US" dirty="0" smtClean="0"/>
              <a:t>Only for elite</a:t>
            </a:r>
          </a:p>
          <a:p>
            <a:pPr lvl="1"/>
            <a:r>
              <a:rPr lang="en-US" dirty="0" smtClean="0"/>
              <a:t>Not as necessary as we think it is</a:t>
            </a:r>
          </a:p>
          <a:p>
            <a:r>
              <a:rPr lang="en-US" dirty="0" smtClean="0"/>
              <a:t>Things that don’t help:</a:t>
            </a:r>
          </a:p>
          <a:p>
            <a:pPr lvl="1"/>
            <a:r>
              <a:rPr lang="en-US" dirty="0" smtClean="0"/>
              <a:t>Main stream media focus on college cost and indebtedness</a:t>
            </a:r>
            <a:endParaRPr lang="en-US" dirty="0" smtClean="0"/>
          </a:p>
          <a:p>
            <a:pPr lvl="1"/>
            <a:r>
              <a:rPr lang="en-US" dirty="0" smtClean="0"/>
              <a:t>School closures</a:t>
            </a:r>
          </a:p>
          <a:p>
            <a:pPr lvl="1"/>
            <a:r>
              <a:rPr lang="en-US" dirty="0" smtClean="0"/>
              <a:t>Scrutiny over race in admissions</a:t>
            </a:r>
          </a:p>
          <a:p>
            <a:pPr lvl="1"/>
            <a:r>
              <a:rPr lang="en-US" dirty="0" smtClean="0"/>
              <a:t>Varsity Blues scandal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9EF1F12-BC61-4C7A-A8CD-2EE23AD5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cs typeface="Arial" charset="0"/>
              </a:rPr>
              <a:t>Slide </a:t>
            </a:r>
            <a:fld id="{332CC476-2813-4999-AD2E-AFFB4AB2D294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9</a:t>
            </a:fld>
            <a:r>
              <a:rPr lang="en-US" dirty="0">
                <a:solidFill>
                  <a:srgbClr val="000000"/>
                </a:solidFill>
                <a:cs typeface="Arial" charset="0"/>
              </a:rPr>
              <a:t>   © 2019 NASFAA</a:t>
            </a:r>
          </a:p>
        </p:txBody>
      </p:sp>
    </p:spTree>
    <p:extLst>
      <p:ext uri="{BB962C8B-B14F-4D97-AF65-F5344CB8AC3E}">
        <p14:creationId xmlns:p14="http://schemas.microsoft.com/office/powerpoint/2010/main" val="47249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5094</TotalTime>
  <Words>2135</Words>
  <Application>Microsoft Macintosh PowerPoint</Application>
  <PresentationFormat>Widescreen</PresentationFormat>
  <Paragraphs>386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Calibri</vt:lpstr>
      <vt:lpstr>Calibri Light</vt:lpstr>
      <vt:lpstr>Century Schoolbook</vt:lpstr>
      <vt:lpstr>Courier New</vt:lpstr>
      <vt:lpstr>Franklin Gothic Medium</vt:lpstr>
      <vt:lpstr>Franklin Gothic Medium Cond</vt:lpstr>
      <vt:lpstr>Verdana</vt:lpstr>
      <vt:lpstr>Wingdings</vt:lpstr>
      <vt:lpstr>Arial</vt:lpstr>
      <vt:lpstr>Office Theme</vt:lpstr>
      <vt:lpstr>National Association of Student  Financial Aid Administrators</vt:lpstr>
      <vt:lpstr>Agenda</vt:lpstr>
      <vt:lpstr>Inside the Beltway</vt:lpstr>
      <vt:lpstr>Dynamics in Washington—The Nation is Dissatisfied</vt:lpstr>
      <vt:lpstr>Dynamics in Washington- The Nation is Tired</vt:lpstr>
      <vt:lpstr>2018 Midterm Results</vt:lpstr>
      <vt:lpstr>Dynamics in Washington</vt:lpstr>
      <vt:lpstr>PowerPoint Presentation</vt:lpstr>
      <vt:lpstr>One Area of Agreement?</vt:lpstr>
      <vt:lpstr>Divide between Republicans &amp; Democrats</vt:lpstr>
      <vt:lpstr>HEA Reauthorization</vt:lpstr>
      <vt:lpstr>HEA Reauthorization</vt:lpstr>
      <vt:lpstr>House Democrats - Aim Higher Act Overview</vt:lpstr>
      <vt:lpstr>House Republicans - PROSPER Act Overview</vt:lpstr>
      <vt:lpstr>Senate Republicans - HEA Priorities</vt:lpstr>
      <vt:lpstr>Senate Democrats - HEA Priorities</vt:lpstr>
      <vt:lpstr>HEA Issue Priorities</vt:lpstr>
      <vt:lpstr>HEA Reauthorization: Last Session</vt:lpstr>
      <vt:lpstr>Annual Counseling Provisions</vt:lpstr>
      <vt:lpstr>FAFSA Act</vt:lpstr>
      <vt:lpstr>Federal Budget &amp; Funding</vt:lpstr>
      <vt:lpstr>FY 2019 Appropriations Update</vt:lpstr>
      <vt:lpstr>FY 2019 Appropriations Package</vt:lpstr>
      <vt:lpstr>FY 2019 President’s Budget vs. Passed Bill</vt:lpstr>
      <vt:lpstr>FY 2020 President’s Budget</vt:lpstr>
      <vt:lpstr>What’s next for FY 2020?</vt:lpstr>
      <vt:lpstr>Department of Education</vt:lpstr>
      <vt:lpstr>Negotiated Rulemaking:  January – April 2019</vt:lpstr>
      <vt:lpstr>Verification Guidance Updates</vt:lpstr>
      <vt:lpstr>ED EA on Aid Offers</vt:lpstr>
      <vt:lpstr>White House Executive Order</vt:lpstr>
      <vt:lpstr>NASFAA Update</vt:lpstr>
      <vt:lpstr>NASFAA’s Recent Work on Award Notifications</vt:lpstr>
      <vt:lpstr>NASFAA’s Recent Work on Award Notifications</vt:lpstr>
      <vt:lpstr>Advocacy Opportunities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McCall Hopkin</dc:creator>
  <cp:lastModifiedBy>Megan McClean Coval</cp:lastModifiedBy>
  <cp:revision>225</cp:revision>
  <dcterms:created xsi:type="dcterms:W3CDTF">2018-07-03T15:21:53Z</dcterms:created>
  <dcterms:modified xsi:type="dcterms:W3CDTF">2019-04-30T02:28:12Z</dcterms:modified>
</cp:coreProperties>
</file>